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DIGITAL HUMANITIES  /  CORPUS STYLISTICS
Dickens Dialect Project
A curated exploratory dataset. Not an exhaustive or token-verified inventory of Dickensian dialect.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01  RESEARCH SCOPE
Eleven works, one comparative framework
Years indicate the recorded first-publication start, not necessarily completion. Full bibliographical details should be verified for formal citation.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02  DATASET STRUCTURE
What has actually been counted?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03  CONCEPTUAL DISTINCTIONS
“Dialect spelling” is not one linguistic variable
Labels are analytic hypotheses, not automatically recoverable facts about historical accents.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04  REPRODUCIBLE WORKFLOW
From source text to interpretable network
The current site primarily supports stages 01–03 and candidate-level stage 05. Complete passage-level annotation is future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05  DATA QUALITY
“Sample-confirmed” does not mean exhaustive
Recorded status: 302 sample-confirmed links; 427 links require speaker review. A named speaker–form edge should not be read as a frequency-weighted connection.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06  EARLY DICKENS
The Pickwick Papers
Pickwick candidate forms: 39; candidate links: 76. Whole-book spellings are not automatically Sam’s tokens.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07  EARLY DICKENS
Oliver Twist
41 candidate forms; 64 proposed form–speaker links. Gender and class caricature are not direct dialect maps.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08  REGIONAL REPRESENTATION
Nicholas Nickleby
183 candidate forms; 204 links. The Yorkshire informant belongs to Dickens’s Preface, not the fictional cast.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09  COMIC VOICE
Martin Chuzzlewit
29 candidate forms; 47 links. The inwallable example is nested quoted discourse, a deliberate attribution trap.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 CHARACTER AND CLASS
David Copperfield
36 candidate forms; 50 links. Beware narratorial repetition of a character’s catchphrase.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  VOICE AND NARRATION
Bleak House
45 candidate forms; 61 links. Narrated descriptions of Jo’s understanding are not direct speech.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12  LONDON RIVER SCENES
Our Mutual Friend
33 candidate forms; 45 links. Speaker review is incomplete for most form–speaker pairs.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13  PUBLIC VIOLENCE &amp; SOCIAL VOICE
Barnaby Rudge
19 candidate forms; 27 links. Avoid inferring modern phonemic values directly from spelling.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14  A CONTROLLED CONTRAST
Hard Times
64 candidate forms; 74 links. The two-character contrast warrants independent annotation categories.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  INSTITUTIONS &amp; PERFORMANCE
Little Dorrit
24 candidate forms; 29 links. Identical-looking forms have different discourse functions across speakers.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16  EPISODIC URBAN SKETCHES
Sketches by Boz
42 candidate forms; 52 links. Multi-sketch aggregation can conceal contextual variation.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17  INTERPRETIVE COMPARISON
What different forms are doing
Some forms also occur in narratorial prose, embedded texts or the speech of multiple characters.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18  DESCRIPTIVE COUNTS
Candidate inventory, by work
Do not compare “dialect frequency” across books without utterance token counts, normalisation and harmonised inclusion criteria.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19  DISCOURSE HIERARCHY
A quotation does not identify a speaker
Record the current utterer and the represented earlier utterer separately; never assign every quoted token to the outermost speaker.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  ANNOTATION MODEL
Keep form, mode, speaker and confidence independent
A printed quotation mark alone is not evidence of direct speech: speech, thought and written documents must be separated.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21  FROM EXPLORATORY TO PUBLISHABLE
Validation and reproducibility checklist
Research questions: Which characters share forms? Which spellings are highly distinctive after exposure correction? Where is “accent” actually an idiolect or performed voice?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22  SOURCES &amp; INTERPRETATION
Source texts, provenance and next step
Public HTML companion: slides.html · Methodology: methodology.html · Network: index.html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DIGITAL HUMANITIES  /  CORPUS STYLISTICS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Dickens Dialect Project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109453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Non-standard orthography, represented voice and characterisation across eleven works</a:t>
            </a:r>
            <a:endParaRPr lang="en-US" sz="1570" dirty="0"/>
          </a:p>
        </p:txBody>
      </p:sp>
      <p:sp>
        <p:nvSpPr>
          <p:cNvPr id="7" name="Shape 5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 / 23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0" y="566928"/>
            <a:ext cx="12191695" cy="5852160"/>
          </a:xfrm>
          <a:prstGeom prst="rect">
            <a:avLst/>
          </a:prstGeom>
          <a:solidFill>
            <a:srgbClr val="EAF0F5"/>
          </a:solidFill>
          <a:ln w="12700">
            <a:solidFill>
              <a:srgbClr val="EAF0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566928"/>
            <a:ext cx="12191695" cy="7315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8368" y="1170432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Dickens Dialect Project</a:t>
            </a:r>
            <a:endParaRPr lang="en-US" sz="4300" dirty="0"/>
          </a:p>
        </p:txBody>
      </p:sp>
      <p:sp>
        <p:nvSpPr>
          <p:cNvPr id="13" name="Text 11"/>
          <p:cNvSpPr/>
          <p:nvPr/>
        </p:nvSpPr>
        <p:spPr>
          <a:xfrm>
            <a:off x="667512" y="2286000"/>
            <a:ext cx="1077163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Non-standard orthography, represented voice and characterisation across eleven works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676656" y="3813048"/>
            <a:ext cx="10607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Research presentation — expanded edition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676656" y="4617720"/>
            <a:ext cx="3383280" cy="585216"/>
          </a:xfrm>
          <a:prstGeom prst="roundRect">
            <a:avLst>
              <a:gd name="adj" fmla="val 18750"/>
            </a:avLst>
          </a:prstGeom>
          <a:solidFill>
            <a:srgbClr val="17324E"/>
          </a:solidFill>
          <a:ln w="11430">
            <a:solidFill>
              <a:srgbClr val="17324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9808" y="4791456"/>
            <a:ext cx="3218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11 WORKS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288536" y="4617720"/>
            <a:ext cx="3383280" cy="585216"/>
          </a:xfrm>
          <a:prstGeom prst="roundRect">
            <a:avLst>
              <a:gd name="adj" fmla="val 18750"/>
            </a:avLst>
          </a:prstGeom>
          <a:solidFill>
            <a:srgbClr val="17324E"/>
          </a:solidFill>
          <a:ln w="11430">
            <a:solidFill>
              <a:srgbClr val="17324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61688" y="4791456"/>
            <a:ext cx="3218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429 DISTINCT FORMS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7900416" y="4617720"/>
            <a:ext cx="3383280" cy="585216"/>
          </a:xfrm>
          <a:prstGeom prst="roundRect">
            <a:avLst>
              <a:gd name="adj" fmla="val 18750"/>
            </a:avLst>
          </a:prstGeom>
          <a:solidFill>
            <a:srgbClr val="17324E"/>
          </a:solidFill>
          <a:ln w="11430">
            <a:solidFill>
              <a:srgbClr val="17324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73568" y="4791456"/>
            <a:ext cx="3218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729 CANDIDATE LINKS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03504" y="5870448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5916168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 curated exploratory dataset. Not an exhaustive or token-verified inventory of Dickensian dialect.</a:t>
            </a:r>
            <a:endParaRPr lang="en-US" sz="11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01  RESEARCH SCOPE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Eleven works, one comparative framework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109453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The project combines novels with a collection of short sketches; genres and speaking situations vary.</a:t>
            </a:r>
            <a:endParaRPr lang="en-US" sz="1570" dirty="0"/>
          </a:p>
        </p:txBody>
      </p:sp>
      <p:sp>
        <p:nvSpPr>
          <p:cNvPr id="7" name="Shape 5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2 / 23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0080" y="1956816"/>
            <a:ext cx="5358384" cy="4059936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86384" y="2121408"/>
            <a:ext cx="5102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WORK / FIRST PUBLICATION / PG ID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95528" y="251460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Sketches by Boz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352544" y="2514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1833  •  #882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795528" y="2953512"/>
            <a:ext cx="5065776" cy="0"/>
          </a:xfrm>
          <a:prstGeom prst="line">
            <a:avLst/>
          </a:prstGeom>
          <a:noFill/>
          <a:ln w="7620">
            <a:solidFill>
              <a:srgbClr val="DEE7E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5528" y="3035808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The Pickwick Papers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352544" y="303580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1836  •  #580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795528" y="3474720"/>
            <a:ext cx="5065776" cy="0"/>
          </a:xfrm>
          <a:prstGeom prst="line">
            <a:avLst/>
          </a:prstGeom>
          <a:noFill/>
          <a:ln w="7620">
            <a:solidFill>
              <a:srgbClr val="DEE7E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5528" y="355701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Oliver Twist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4352544" y="355701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1837  •  #730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795528" y="3995928"/>
            <a:ext cx="5065776" cy="0"/>
          </a:xfrm>
          <a:prstGeom prst="line">
            <a:avLst/>
          </a:prstGeom>
          <a:noFill/>
          <a:ln w="7620">
            <a:solidFill>
              <a:srgbClr val="DEE7E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95528" y="4078224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Nicholas Nickleby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4352544" y="407822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1838  •  #967</a:t>
            </a:r>
            <a:endParaRPr lang="en-US" sz="1450" dirty="0"/>
          </a:p>
        </p:txBody>
      </p:sp>
      <p:sp>
        <p:nvSpPr>
          <p:cNvPr id="23" name="Shape 21"/>
          <p:cNvSpPr/>
          <p:nvPr/>
        </p:nvSpPr>
        <p:spPr>
          <a:xfrm>
            <a:off x="795528" y="4517136"/>
            <a:ext cx="5065776" cy="0"/>
          </a:xfrm>
          <a:prstGeom prst="line">
            <a:avLst/>
          </a:prstGeom>
          <a:noFill/>
          <a:ln w="7620">
            <a:solidFill>
              <a:srgbClr val="DEE7E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95528" y="4599432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Barnaby Rudge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4352544" y="459943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1841  •  #917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795528" y="5038344"/>
            <a:ext cx="5065776" cy="0"/>
          </a:xfrm>
          <a:prstGeom prst="line">
            <a:avLst/>
          </a:prstGeom>
          <a:noFill/>
          <a:ln w="7620">
            <a:solidFill>
              <a:srgbClr val="DEE7E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95528" y="512064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Martin Chuzzlewit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4352544" y="512064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1843  •  #968</a:t>
            </a:r>
            <a:endParaRPr lang="en-US" sz="1450" dirty="0"/>
          </a:p>
        </p:txBody>
      </p:sp>
      <p:sp>
        <p:nvSpPr>
          <p:cNvPr id="29" name="Shape 27"/>
          <p:cNvSpPr/>
          <p:nvPr/>
        </p:nvSpPr>
        <p:spPr>
          <a:xfrm>
            <a:off x="6281928" y="1956816"/>
            <a:ext cx="5358384" cy="4059936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28232" y="2121408"/>
            <a:ext cx="5102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WORK / FIRST PUBLICATION / PG ID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437376" y="2514600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David Copperfield</a:t>
            </a:r>
            <a:endParaRPr lang="en-US" sz="1700" dirty="0"/>
          </a:p>
        </p:txBody>
      </p:sp>
      <p:sp>
        <p:nvSpPr>
          <p:cNvPr id="32" name="Text 30"/>
          <p:cNvSpPr/>
          <p:nvPr/>
        </p:nvSpPr>
        <p:spPr>
          <a:xfrm>
            <a:off x="9994392" y="251460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1849  •  #766</a:t>
            </a:r>
            <a:endParaRPr lang="en-US" sz="1450" dirty="0"/>
          </a:p>
        </p:txBody>
      </p:sp>
      <p:sp>
        <p:nvSpPr>
          <p:cNvPr id="33" name="Shape 31"/>
          <p:cNvSpPr/>
          <p:nvPr/>
        </p:nvSpPr>
        <p:spPr>
          <a:xfrm>
            <a:off x="6437376" y="2953512"/>
            <a:ext cx="5065776" cy="0"/>
          </a:xfrm>
          <a:prstGeom prst="line">
            <a:avLst/>
          </a:prstGeom>
          <a:noFill/>
          <a:ln w="7620">
            <a:solidFill>
              <a:srgbClr val="DEE7ED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437376" y="3035808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Bleak House</a:t>
            </a:r>
            <a:endParaRPr lang="en-US" sz="1700" dirty="0"/>
          </a:p>
        </p:txBody>
      </p:sp>
      <p:sp>
        <p:nvSpPr>
          <p:cNvPr id="35" name="Text 33"/>
          <p:cNvSpPr/>
          <p:nvPr/>
        </p:nvSpPr>
        <p:spPr>
          <a:xfrm>
            <a:off x="9994392" y="303580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1852  •  #1023</a:t>
            </a:r>
            <a:endParaRPr lang="en-US" sz="1450" dirty="0"/>
          </a:p>
        </p:txBody>
      </p:sp>
      <p:sp>
        <p:nvSpPr>
          <p:cNvPr id="36" name="Shape 34"/>
          <p:cNvSpPr/>
          <p:nvPr/>
        </p:nvSpPr>
        <p:spPr>
          <a:xfrm>
            <a:off x="6437376" y="3474720"/>
            <a:ext cx="5065776" cy="0"/>
          </a:xfrm>
          <a:prstGeom prst="line">
            <a:avLst/>
          </a:prstGeom>
          <a:noFill/>
          <a:ln w="7620">
            <a:solidFill>
              <a:srgbClr val="DEE7E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37376" y="3557016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Hard Times</a:t>
            </a:r>
            <a:endParaRPr lang="en-US" sz="1700" dirty="0"/>
          </a:p>
        </p:txBody>
      </p:sp>
      <p:sp>
        <p:nvSpPr>
          <p:cNvPr id="38" name="Text 36"/>
          <p:cNvSpPr/>
          <p:nvPr/>
        </p:nvSpPr>
        <p:spPr>
          <a:xfrm>
            <a:off x="9994392" y="355701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1854  •  #786</a:t>
            </a:r>
            <a:endParaRPr lang="en-US" sz="1450" dirty="0"/>
          </a:p>
        </p:txBody>
      </p:sp>
      <p:sp>
        <p:nvSpPr>
          <p:cNvPr id="39" name="Shape 37"/>
          <p:cNvSpPr/>
          <p:nvPr/>
        </p:nvSpPr>
        <p:spPr>
          <a:xfrm>
            <a:off x="6437376" y="3995928"/>
            <a:ext cx="5065776" cy="0"/>
          </a:xfrm>
          <a:prstGeom prst="line">
            <a:avLst/>
          </a:prstGeom>
          <a:noFill/>
          <a:ln w="7620">
            <a:solidFill>
              <a:srgbClr val="DEE7ED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437376" y="4078224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Little Dorrit</a:t>
            </a:r>
            <a:endParaRPr lang="en-US" sz="1700" dirty="0"/>
          </a:p>
        </p:txBody>
      </p:sp>
      <p:sp>
        <p:nvSpPr>
          <p:cNvPr id="41" name="Text 39"/>
          <p:cNvSpPr/>
          <p:nvPr/>
        </p:nvSpPr>
        <p:spPr>
          <a:xfrm>
            <a:off x="9994392" y="407822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1855  •  #963</a:t>
            </a:r>
            <a:endParaRPr lang="en-US" sz="1450" dirty="0"/>
          </a:p>
        </p:txBody>
      </p:sp>
      <p:sp>
        <p:nvSpPr>
          <p:cNvPr id="42" name="Shape 40"/>
          <p:cNvSpPr/>
          <p:nvPr/>
        </p:nvSpPr>
        <p:spPr>
          <a:xfrm>
            <a:off x="6437376" y="4517136"/>
            <a:ext cx="5065776" cy="0"/>
          </a:xfrm>
          <a:prstGeom prst="line">
            <a:avLst/>
          </a:prstGeom>
          <a:noFill/>
          <a:ln w="7620">
            <a:solidFill>
              <a:srgbClr val="DEE7E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437376" y="4599432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Our Mutual Friend</a:t>
            </a:r>
            <a:endParaRPr lang="en-US" sz="1700" dirty="0"/>
          </a:p>
        </p:txBody>
      </p:sp>
      <p:sp>
        <p:nvSpPr>
          <p:cNvPr id="44" name="Text 42"/>
          <p:cNvSpPr/>
          <p:nvPr/>
        </p:nvSpPr>
        <p:spPr>
          <a:xfrm>
            <a:off x="9994392" y="459943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1864  •  #883</a:t>
            </a:r>
            <a:endParaRPr lang="en-US" sz="1450" dirty="0"/>
          </a:p>
        </p:txBody>
      </p:sp>
      <p:sp>
        <p:nvSpPr>
          <p:cNvPr id="45" name="Shape 43"/>
          <p:cNvSpPr/>
          <p:nvPr/>
        </p:nvSpPr>
        <p:spPr>
          <a:xfrm>
            <a:off x="603504" y="610819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31520" y="615391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Years indicate the recorded first-publication start, not necessarily completion. Full bibliographical details should be verified for formal citation.</a:t>
            </a:r>
            <a:endParaRPr lang="en-US" sz="11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02  DATASET STRUCTURE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What has actually been counted?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109453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Four distinct units of analysis must not be conflated.</a:t>
            </a:r>
            <a:endParaRPr lang="en-US" sz="1570" dirty="0"/>
          </a:p>
        </p:txBody>
      </p:sp>
      <p:sp>
        <p:nvSpPr>
          <p:cNvPr id="7" name="Shape 5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3 / 23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58368" y="1965960"/>
            <a:ext cx="539496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2104" y="2093976"/>
            <a:ext cx="124358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11</a:t>
            </a:r>
            <a:endParaRPr lang="en-US" sz="3500" dirty="0"/>
          </a:p>
        </p:txBody>
      </p:sp>
      <p:sp>
        <p:nvSpPr>
          <p:cNvPr id="12" name="Text 10"/>
          <p:cNvSpPr/>
          <p:nvPr/>
        </p:nvSpPr>
        <p:spPr>
          <a:xfrm>
            <a:off x="2121408" y="2121408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works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121408" y="2596896"/>
            <a:ext cx="3648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Individual Project Gutenberg base texts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236208" y="1965960"/>
            <a:ext cx="5394960" cy="1325880"/>
          </a:xfrm>
          <a:prstGeom prst="roundRect">
            <a:avLst>
              <a:gd name="adj" fmla="val 8276"/>
            </a:avLst>
          </a:prstGeom>
          <a:solidFill>
            <a:srgbClr val="EAF5F5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9944" y="2093976"/>
            <a:ext cx="124358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555</a:t>
            </a:r>
            <a:endParaRPr lang="en-US" sz="3500" dirty="0"/>
          </a:p>
        </p:txBody>
      </p:sp>
      <p:sp>
        <p:nvSpPr>
          <p:cNvPr id="16" name="Text 14"/>
          <p:cNvSpPr/>
          <p:nvPr/>
        </p:nvSpPr>
        <p:spPr>
          <a:xfrm>
            <a:off x="7699248" y="2121408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work-specific form types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699248" y="2596896"/>
            <a:ext cx="3648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 form is counted once within each work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658368" y="3438144"/>
            <a:ext cx="539496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2104" y="3566160"/>
            <a:ext cx="124358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429</a:t>
            </a:r>
            <a:endParaRPr lang="en-US" sz="3500" dirty="0"/>
          </a:p>
        </p:txBody>
      </p:sp>
      <p:sp>
        <p:nvSpPr>
          <p:cNvPr id="20" name="Text 18"/>
          <p:cNvSpPr/>
          <p:nvPr/>
        </p:nvSpPr>
        <p:spPr>
          <a:xfrm>
            <a:off x="2121408" y="3593592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distinct orthographic forms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2121408" y="4069080"/>
            <a:ext cx="3648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Unique spellings after pooling the 11 works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6236208" y="3438144"/>
            <a:ext cx="5394960" cy="1325880"/>
          </a:xfrm>
          <a:prstGeom prst="roundRect">
            <a:avLst>
              <a:gd name="adj" fmla="val 8276"/>
            </a:avLst>
          </a:prstGeom>
          <a:solidFill>
            <a:srgbClr val="EAF5F5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9944" y="3566160"/>
            <a:ext cx="124358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729</a:t>
            </a:r>
            <a:endParaRPr lang="en-US" sz="3500" dirty="0"/>
          </a:p>
        </p:txBody>
      </p:sp>
      <p:sp>
        <p:nvSpPr>
          <p:cNvPr id="24" name="Text 22"/>
          <p:cNvSpPr/>
          <p:nvPr/>
        </p:nvSpPr>
        <p:spPr>
          <a:xfrm>
            <a:off x="7699248" y="3593592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candidate form–speaker edges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7699248" y="4069080"/>
            <a:ext cx="3648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Proposed associations, not utterance tokens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713232" y="5084064"/>
            <a:ext cx="1088136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302 / 729 edges carry a “sample-confirmed” label. This is evidence for a sampled form–speaker association, not verification of every occurrence.</a:t>
            </a:r>
            <a:endParaRPr lang="en-US" sz="151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51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The counts depend on the current curated inclusion list; absence from the list does not mean absence from Dickens.</a:t>
            </a:r>
            <a:endParaRPr lang="en-US" sz="15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03  CONCEPTUAL DISTINCTIONS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“Dialect spelling” is not one linguistic variable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109453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Separate phonology, eye dialect, vocabulary, morphosyntax, and deliberate character effects.</a:t>
            </a:r>
            <a:endParaRPr lang="en-US" sz="1570" dirty="0"/>
          </a:p>
        </p:txBody>
      </p:sp>
      <p:sp>
        <p:nvSpPr>
          <p:cNvPr id="7" name="Shape 5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4 / 23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30936" y="1993392"/>
            <a:ext cx="3557016" cy="1847088"/>
          </a:xfrm>
          <a:prstGeom prst="roundRect">
            <a:avLst>
              <a:gd name="adj" fmla="val 5941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86384" y="2148840"/>
            <a:ext cx="3227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Phonetic respelling</a:t>
            </a:r>
            <a:endParaRPr lang="en-US" sz="1780" dirty="0"/>
          </a:p>
        </p:txBody>
      </p:sp>
      <p:sp>
        <p:nvSpPr>
          <p:cNvPr id="12" name="Text 10"/>
          <p:cNvSpPr/>
          <p:nvPr/>
        </p:nvSpPr>
        <p:spPr>
          <a:xfrm>
            <a:off x="786384" y="2615184"/>
            <a:ext cx="32278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wery ← very; thquire ← squire</a:t>
            </a:r>
            <a:endParaRPr lang="en-US" sz="1480" dirty="0"/>
          </a:p>
        </p:txBody>
      </p:sp>
      <p:sp>
        <p:nvSpPr>
          <p:cNvPr id="13" name="Text 11"/>
          <p:cNvSpPr/>
          <p:nvPr/>
        </p:nvSpPr>
        <p:spPr>
          <a:xfrm>
            <a:off x="786384" y="3172968"/>
            <a:ext cx="3227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Attempts to evoke perceived pronunciation.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4370832" y="1993392"/>
            <a:ext cx="3557016" cy="1847088"/>
          </a:xfrm>
          <a:prstGeom prst="roundRect">
            <a:avLst>
              <a:gd name="adj" fmla="val 5941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26280" y="2148840"/>
            <a:ext cx="3227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Eye dialect</a:t>
            </a:r>
            <a:endParaRPr lang="en-US" sz="1780" dirty="0"/>
          </a:p>
        </p:txBody>
      </p:sp>
      <p:sp>
        <p:nvSpPr>
          <p:cNvPr id="16" name="Text 14"/>
          <p:cNvSpPr/>
          <p:nvPr/>
        </p:nvSpPr>
        <p:spPr>
          <a:xfrm>
            <a:off x="4526280" y="2615184"/>
            <a:ext cx="32278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Non-standard spellings without a necessarily different pronunciation</a:t>
            </a:r>
            <a:endParaRPr lang="en-US" sz="1480" dirty="0"/>
          </a:p>
        </p:txBody>
      </p:sp>
      <p:sp>
        <p:nvSpPr>
          <p:cNvPr id="17" name="Text 15"/>
          <p:cNvSpPr/>
          <p:nvPr/>
        </p:nvSpPr>
        <p:spPr>
          <a:xfrm>
            <a:off x="4526280" y="3172968"/>
            <a:ext cx="3227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Requires independent phonological justification.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8110728" y="1993392"/>
            <a:ext cx="3557016" cy="1847088"/>
          </a:xfrm>
          <a:prstGeom prst="roundRect">
            <a:avLst>
              <a:gd name="adj" fmla="val 5941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66176" y="2148840"/>
            <a:ext cx="3227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Regional / social lexis</a:t>
            </a:r>
            <a:endParaRPr lang="en-US" sz="1780" dirty="0"/>
          </a:p>
        </p:txBody>
      </p:sp>
      <p:sp>
        <p:nvSpPr>
          <p:cNvPr id="20" name="Text 18"/>
          <p:cNvSpPr/>
          <p:nvPr/>
        </p:nvSpPr>
        <p:spPr>
          <a:xfrm>
            <a:off x="8266176" y="2615184"/>
            <a:ext cx="32278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nowt; mun; local forms</a:t>
            </a:r>
            <a:endParaRPr lang="en-US" sz="1480" dirty="0"/>
          </a:p>
        </p:txBody>
      </p:sp>
      <p:sp>
        <p:nvSpPr>
          <p:cNvPr id="21" name="Text 19"/>
          <p:cNvSpPr/>
          <p:nvPr/>
        </p:nvSpPr>
        <p:spPr>
          <a:xfrm>
            <a:off x="8266176" y="3172968"/>
            <a:ext cx="3227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Lexical identity may not be reducible to spelling.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630936" y="3968496"/>
            <a:ext cx="3557016" cy="1847088"/>
          </a:xfrm>
          <a:prstGeom prst="roundRect">
            <a:avLst>
              <a:gd name="adj" fmla="val 5941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86384" y="4123944"/>
            <a:ext cx="3227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Elision and contraction</a:t>
            </a:r>
            <a:endParaRPr lang="en-US" sz="1780" dirty="0"/>
          </a:p>
        </p:txBody>
      </p:sp>
      <p:sp>
        <p:nvSpPr>
          <p:cNvPr id="24" name="Text 22"/>
          <p:cNvSpPr/>
          <p:nvPr/>
        </p:nvSpPr>
        <p:spPr>
          <a:xfrm>
            <a:off x="786384" y="4590288"/>
            <a:ext cx="32278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reg’lar; p’raps; wi’</a:t>
            </a:r>
            <a:endParaRPr lang="en-US" sz="1480" dirty="0"/>
          </a:p>
        </p:txBody>
      </p:sp>
      <p:sp>
        <p:nvSpPr>
          <p:cNvPr id="25" name="Text 23"/>
          <p:cNvSpPr/>
          <p:nvPr/>
        </p:nvSpPr>
        <p:spPr>
          <a:xfrm>
            <a:off x="786384" y="5148072"/>
            <a:ext cx="3227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May be widespread in colloquial English.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4370832" y="3968496"/>
            <a:ext cx="3557016" cy="1847088"/>
          </a:xfrm>
          <a:prstGeom prst="roundRect">
            <a:avLst>
              <a:gd name="adj" fmla="val 5941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26280" y="4123944"/>
            <a:ext cx="3227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Character-specific idiolect</a:t>
            </a:r>
            <a:endParaRPr lang="en-US" sz="1780" dirty="0"/>
          </a:p>
        </p:txBody>
      </p:sp>
      <p:sp>
        <p:nvSpPr>
          <p:cNvPr id="28" name="Text 26"/>
          <p:cNvSpPr/>
          <p:nvPr/>
        </p:nvSpPr>
        <p:spPr>
          <a:xfrm>
            <a:off x="4526280" y="4590288"/>
            <a:ext cx="32278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demnition; umble</a:t>
            </a:r>
            <a:endParaRPr lang="en-US" sz="1480" dirty="0"/>
          </a:p>
        </p:txBody>
      </p:sp>
      <p:sp>
        <p:nvSpPr>
          <p:cNvPr id="29" name="Text 27"/>
          <p:cNvSpPr/>
          <p:nvPr/>
        </p:nvSpPr>
        <p:spPr>
          <a:xfrm>
            <a:off x="4526280" y="5148072"/>
            <a:ext cx="3227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Stylistic signature rather than a geographic variety.</a:t>
            </a:r>
            <a:endParaRPr lang="en-US" sz="1450" dirty="0"/>
          </a:p>
        </p:txBody>
      </p:sp>
      <p:sp>
        <p:nvSpPr>
          <p:cNvPr id="30" name="Shape 28"/>
          <p:cNvSpPr/>
          <p:nvPr/>
        </p:nvSpPr>
        <p:spPr>
          <a:xfrm>
            <a:off x="8110728" y="3968496"/>
            <a:ext cx="3557016" cy="1847088"/>
          </a:xfrm>
          <a:prstGeom prst="roundRect">
            <a:avLst>
              <a:gd name="adj" fmla="val 5941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266176" y="4123944"/>
            <a:ext cx="3227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Performance / accommodation</a:t>
            </a:r>
            <a:endParaRPr lang="en-US" sz="1780" dirty="0"/>
          </a:p>
        </p:txBody>
      </p:sp>
      <p:sp>
        <p:nvSpPr>
          <p:cNvPr id="32" name="Text 30"/>
          <p:cNvSpPr/>
          <p:nvPr/>
        </p:nvSpPr>
        <p:spPr>
          <a:xfrm>
            <a:off x="8266176" y="4590288"/>
            <a:ext cx="32278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“Me ope you leg well soon”</a:t>
            </a:r>
            <a:endParaRPr lang="en-US" sz="1480" dirty="0"/>
          </a:p>
        </p:txBody>
      </p:sp>
      <p:sp>
        <p:nvSpPr>
          <p:cNvPr id="33" name="Text 31"/>
          <p:cNvSpPr/>
          <p:nvPr/>
        </p:nvSpPr>
        <p:spPr>
          <a:xfrm>
            <a:off x="8266176" y="5148072"/>
            <a:ext cx="32278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Represented speech adapted for a particular social interaction.</a:t>
            </a:r>
            <a:endParaRPr lang="en-US" sz="1450" dirty="0"/>
          </a:p>
        </p:txBody>
      </p:sp>
      <p:sp>
        <p:nvSpPr>
          <p:cNvPr id="34" name="Shape 32"/>
          <p:cNvSpPr/>
          <p:nvPr/>
        </p:nvSpPr>
        <p:spPr>
          <a:xfrm>
            <a:off x="603504" y="6025896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31520" y="6071616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Labels are analytic hypotheses, not automatically recoverable facts about historical accents.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04  REPRODUCIBLE WORKFLOW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From source text to interpretable network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109453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 sequential protocol with two mandatory human-review stages.</a:t>
            </a:r>
            <a:endParaRPr lang="en-US" sz="1570" dirty="0"/>
          </a:p>
        </p:txBody>
      </p:sp>
      <p:sp>
        <p:nvSpPr>
          <p:cNvPr id="7" name="Shape 5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5 / 23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0080" y="1956816"/>
            <a:ext cx="3566160" cy="1773936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093976"/>
            <a:ext cx="502920" cy="384048"/>
          </a:xfrm>
          <a:prstGeom prst="roundRect">
            <a:avLst>
              <a:gd name="adj" fmla="val 28571"/>
            </a:avLst>
          </a:prstGeom>
          <a:solidFill>
            <a:srgbClr val="167D87"/>
          </a:solidFill>
          <a:ln w="11430">
            <a:solidFill>
              <a:srgbClr val="167D8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21579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01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389888" y="2121408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SOURCE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822960" y="2688336"/>
            <a:ext cx="32461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Fix edition, Project Gutenberg ID and provenance</a:t>
            </a:r>
            <a:endParaRPr lang="en-US" sz="1620" dirty="0"/>
          </a:p>
        </p:txBody>
      </p:sp>
      <p:sp>
        <p:nvSpPr>
          <p:cNvPr id="15" name="Shape 13"/>
          <p:cNvSpPr/>
          <p:nvPr/>
        </p:nvSpPr>
        <p:spPr>
          <a:xfrm>
            <a:off x="4398264" y="1956816"/>
            <a:ext cx="3566160" cy="1773936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35424" y="2093976"/>
            <a:ext cx="502920" cy="384048"/>
          </a:xfrm>
          <a:prstGeom prst="roundRect">
            <a:avLst>
              <a:gd name="adj" fmla="val 28571"/>
            </a:avLst>
          </a:prstGeom>
          <a:solidFill>
            <a:srgbClr val="167D87"/>
          </a:solidFill>
          <a:ln w="11430">
            <a:solidFill>
              <a:srgbClr val="167D8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81144" y="21579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02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148072" y="2121408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CANDIDATE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4581144" y="2688336"/>
            <a:ext cx="32461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Locate marked spellings; exclude ordinary forms</a:t>
            </a:r>
            <a:endParaRPr lang="en-US" sz="1620" dirty="0"/>
          </a:p>
        </p:txBody>
      </p:sp>
      <p:sp>
        <p:nvSpPr>
          <p:cNvPr id="20" name="Shape 18"/>
          <p:cNvSpPr/>
          <p:nvPr/>
        </p:nvSpPr>
        <p:spPr>
          <a:xfrm>
            <a:off x="8156448" y="1956816"/>
            <a:ext cx="3566160" cy="1773936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93608" y="2093976"/>
            <a:ext cx="502920" cy="384048"/>
          </a:xfrm>
          <a:prstGeom prst="roundRect">
            <a:avLst>
              <a:gd name="adj" fmla="val 28571"/>
            </a:avLst>
          </a:prstGeom>
          <a:solidFill>
            <a:srgbClr val="167D87"/>
          </a:solidFill>
          <a:ln w="11430">
            <a:solidFill>
              <a:srgbClr val="167D8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39328" y="21579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03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906256" y="2121408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NORMALISE</a:t>
            </a:r>
            <a:endParaRPr lang="en-US" sz="1750" dirty="0"/>
          </a:p>
        </p:txBody>
      </p:sp>
      <p:sp>
        <p:nvSpPr>
          <p:cNvPr id="24" name="Text 22"/>
          <p:cNvSpPr/>
          <p:nvPr/>
        </p:nvSpPr>
        <p:spPr>
          <a:xfrm>
            <a:off x="8339328" y="2688336"/>
            <a:ext cx="32461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Record original spelling + proposed standard equivalent</a:t>
            </a:r>
            <a:endParaRPr lang="en-US" sz="1620" dirty="0"/>
          </a:p>
        </p:txBody>
      </p:sp>
      <p:sp>
        <p:nvSpPr>
          <p:cNvPr id="25" name="Shape 23"/>
          <p:cNvSpPr/>
          <p:nvPr/>
        </p:nvSpPr>
        <p:spPr>
          <a:xfrm>
            <a:off x="640080" y="3877056"/>
            <a:ext cx="3566160" cy="1773936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77240" y="4014216"/>
            <a:ext cx="502920" cy="384048"/>
          </a:xfrm>
          <a:prstGeom prst="roundRect">
            <a:avLst>
              <a:gd name="adj" fmla="val 28571"/>
            </a:avLst>
          </a:prstGeom>
          <a:solidFill>
            <a:srgbClr val="167D87"/>
          </a:solidFill>
          <a:ln w="11430">
            <a:solidFill>
              <a:srgbClr val="167D8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2960" y="407822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04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389888" y="4041648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DISCOURSE</a:t>
            </a:r>
            <a:endParaRPr lang="en-US" sz="1750" dirty="0"/>
          </a:p>
        </p:txBody>
      </p:sp>
      <p:sp>
        <p:nvSpPr>
          <p:cNvPr id="29" name="Text 27"/>
          <p:cNvSpPr/>
          <p:nvPr/>
        </p:nvSpPr>
        <p:spPr>
          <a:xfrm>
            <a:off x="822960" y="4608576"/>
            <a:ext cx="32461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Identify quotation depth and spoken/written mode</a:t>
            </a:r>
            <a:endParaRPr lang="en-US" sz="1620" dirty="0"/>
          </a:p>
        </p:txBody>
      </p:sp>
      <p:sp>
        <p:nvSpPr>
          <p:cNvPr id="30" name="Shape 28"/>
          <p:cNvSpPr/>
          <p:nvPr/>
        </p:nvSpPr>
        <p:spPr>
          <a:xfrm>
            <a:off x="4398264" y="3877056"/>
            <a:ext cx="3566160" cy="1773936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35424" y="4014216"/>
            <a:ext cx="502920" cy="384048"/>
          </a:xfrm>
          <a:prstGeom prst="roundRect">
            <a:avLst>
              <a:gd name="adj" fmla="val 28571"/>
            </a:avLst>
          </a:prstGeom>
          <a:solidFill>
            <a:srgbClr val="167D87"/>
          </a:solidFill>
          <a:ln w="11430">
            <a:solidFill>
              <a:srgbClr val="167D8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81144" y="407822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05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5148072" y="4041648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SPEAKER</a:t>
            </a:r>
            <a:endParaRPr lang="en-US" sz="1750" dirty="0"/>
          </a:p>
        </p:txBody>
      </p:sp>
      <p:sp>
        <p:nvSpPr>
          <p:cNvPr id="34" name="Text 32"/>
          <p:cNvSpPr/>
          <p:nvPr/>
        </p:nvSpPr>
        <p:spPr>
          <a:xfrm>
            <a:off x="4581144" y="4608576"/>
            <a:ext cx="32461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Assign individual speaker, confidence and passage</a:t>
            </a:r>
            <a:endParaRPr lang="en-US" sz="1620" dirty="0"/>
          </a:p>
        </p:txBody>
      </p:sp>
      <p:sp>
        <p:nvSpPr>
          <p:cNvPr id="35" name="Shape 33"/>
          <p:cNvSpPr/>
          <p:nvPr/>
        </p:nvSpPr>
        <p:spPr>
          <a:xfrm>
            <a:off x="8156448" y="3877056"/>
            <a:ext cx="3566160" cy="1773936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293608" y="4014216"/>
            <a:ext cx="502920" cy="384048"/>
          </a:xfrm>
          <a:prstGeom prst="roundRect">
            <a:avLst>
              <a:gd name="adj" fmla="val 28571"/>
            </a:avLst>
          </a:prstGeom>
          <a:solidFill>
            <a:srgbClr val="167D87"/>
          </a:solidFill>
          <a:ln w="11430">
            <a:solidFill>
              <a:srgbClr val="167D8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339328" y="407822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06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8906256" y="4041648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NETWORK</a:t>
            </a:r>
            <a:endParaRPr lang="en-US" sz="1750" dirty="0"/>
          </a:p>
        </p:txBody>
      </p:sp>
      <p:sp>
        <p:nvSpPr>
          <p:cNvPr id="39" name="Text 37"/>
          <p:cNvSpPr/>
          <p:nvPr/>
        </p:nvSpPr>
        <p:spPr>
          <a:xfrm>
            <a:off x="8339328" y="4608576"/>
            <a:ext cx="32461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Aggregate validated edges; compare with denominators</a:t>
            </a:r>
            <a:endParaRPr lang="en-US" sz="1620" dirty="0"/>
          </a:p>
        </p:txBody>
      </p:sp>
      <p:sp>
        <p:nvSpPr>
          <p:cNvPr id="40" name="Shape 38"/>
          <p:cNvSpPr/>
          <p:nvPr/>
        </p:nvSpPr>
        <p:spPr>
          <a:xfrm>
            <a:off x="603504" y="6025896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31520" y="6071616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The current site primarily supports stages 01–03 and candidate-level stage 05. Complete passage-level annotation is future work.</a:t>
            </a:r>
            <a:endParaRPr lang="en-US" sz="11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05  DATA QUALITY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“Sample-confirmed” does not mean exhaustive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109453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Keep exploratory evidence separate from a verified dialogue corpus.</a:t>
            </a:r>
            <a:endParaRPr lang="en-US" sz="1570" dirty="0"/>
          </a:p>
        </p:txBody>
      </p:sp>
      <p:sp>
        <p:nvSpPr>
          <p:cNvPr id="7" name="Shape 5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6 / 23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58368" y="1938528"/>
            <a:ext cx="10863072" cy="3877056"/>
          </a:xfrm>
          <a:prstGeom prst="roundRect">
            <a:avLst>
              <a:gd name="adj" fmla="val 2830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2121408"/>
            <a:ext cx="23591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DIMENSION</a:t>
            </a:r>
            <a:endParaRPr lang="en-US" sz="1410" dirty="0"/>
          </a:p>
        </p:txBody>
      </p:sp>
      <p:sp>
        <p:nvSpPr>
          <p:cNvPr id="12" name="Text 10"/>
          <p:cNvSpPr/>
          <p:nvPr/>
        </p:nvSpPr>
        <p:spPr>
          <a:xfrm>
            <a:off x="3255264" y="2121408"/>
            <a:ext cx="49743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QUESTION TO ASK</a:t>
            </a:r>
            <a:endParaRPr lang="en-US" sz="1410" dirty="0"/>
          </a:p>
        </p:txBody>
      </p:sp>
      <p:sp>
        <p:nvSpPr>
          <p:cNvPr id="13" name="Text 11"/>
          <p:cNvSpPr/>
          <p:nvPr/>
        </p:nvSpPr>
        <p:spPr>
          <a:xfrm>
            <a:off x="8321040" y="212140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EVIDENCE REQUIRED</a:t>
            </a:r>
            <a:endParaRPr lang="en-US" sz="1410" dirty="0"/>
          </a:p>
        </p:txBody>
      </p:sp>
      <p:sp>
        <p:nvSpPr>
          <p:cNvPr id="14" name="Text 12"/>
          <p:cNvSpPr/>
          <p:nvPr/>
        </p:nvSpPr>
        <p:spPr>
          <a:xfrm>
            <a:off x="804672" y="2532888"/>
            <a:ext cx="230428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Text occurrence</a:t>
            </a:r>
            <a:endParaRPr lang="en-US" sz="1520" dirty="0"/>
          </a:p>
        </p:txBody>
      </p:sp>
      <p:sp>
        <p:nvSpPr>
          <p:cNvPr id="15" name="Text 13"/>
          <p:cNvSpPr/>
          <p:nvPr/>
        </p:nvSpPr>
        <p:spPr>
          <a:xfrm>
            <a:off x="3255264" y="2532888"/>
            <a:ext cx="491947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Does the form appear in the fixed source edition?</a:t>
            </a:r>
            <a:endParaRPr lang="en-US" sz="1465" dirty="0"/>
          </a:p>
        </p:txBody>
      </p:sp>
      <p:sp>
        <p:nvSpPr>
          <p:cNvPr id="16" name="Text 14"/>
          <p:cNvSpPr/>
          <p:nvPr/>
        </p:nvSpPr>
        <p:spPr>
          <a:xfrm>
            <a:off x="8321040" y="2532888"/>
            <a:ext cx="296265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Full-text concordance check</a:t>
            </a:r>
            <a:endParaRPr lang="en-US" sz="1465" dirty="0"/>
          </a:p>
        </p:txBody>
      </p:sp>
      <p:sp>
        <p:nvSpPr>
          <p:cNvPr id="17" name="Shape 15"/>
          <p:cNvSpPr/>
          <p:nvPr/>
        </p:nvSpPr>
        <p:spPr>
          <a:xfrm>
            <a:off x="786384" y="3054096"/>
            <a:ext cx="10533888" cy="0"/>
          </a:xfrm>
          <a:prstGeom prst="line">
            <a:avLst/>
          </a:prstGeom>
          <a:noFill/>
          <a:ln w="6350">
            <a:solidFill>
              <a:srgbClr val="DEE7E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4672" y="3108960"/>
            <a:ext cx="230428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Speaker evidence</a:t>
            </a:r>
            <a:endParaRPr lang="en-US" sz="1520" dirty="0"/>
          </a:p>
        </p:txBody>
      </p:sp>
      <p:sp>
        <p:nvSpPr>
          <p:cNvPr id="19" name="Text 17"/>
          <p:cNvSpPr/>
          <p:nvPr/>
        </p:nvSpPr>
        <p:spPr>
          <a:xfrm>
            <a:off x="3255264" y="3108960"/>
            <a:ext cx="491947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Is at least one occurrence securely attributed?</a:t>
            </a:r>
            <a:endParaRPr lang="en-US" sz="1465" dirty="0"/>
          </a:p>
        </p:txBody>
      </p:sp>
      <p:sp>
        <p:nvSpPr>
          <p:cNvPr id="20" name="Text 18"/>
          <p:cNvSpPr/>
          <p:nvPr/>
        </p:nvSpPr>
        <p:spPr>
          <a:xfrm>
            <a:off x="8321040" y="3108960"/>
            <a:ext cx="296265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Inspect reporting clauses + context</a:t>
            </a:r>
            <a:endParaRPr lang="en-US" sz="1465" dirty="0"/>
          </a:p>
        </p:txBody>
      </p:sp>
      <p:sp>
        <p:nvSpPr>
          <p:cNvPr id="21" name="Shape 19"/>
          <p:cNvSpPr/>
          <p:nvPr/>
        </p:nvSpPr>
        <p:spPr>
          <a:xfrm>
            <a:off x="786384" y="3630168"/>
            <a:ext cx="10533888" cy="0"/>
          </a:xfrm>
          <a:prstGeom prst="line">
            <a:avLst/>
          </a:prstGeom>
          <a:noFill/>
          <a:ln w="6350">
            <a:solidFill>
              <a:srgbClr val="DEE7E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04672" y="3685032"/>
            <a:ext cx="230428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Quotation level</a:t>
            </a:r>
            <a:endParaRPr lang="en-US" sz="1520" dirty="0"/>
          </a:p>
        </p:txBody>
      </p:sp>
      <p:sp>
        <p:nvSpPr>
          <p:cNvPr id="23" name="Text 21"/>
          <p:cNvSpPr/>
          <p:nvPr/>
        </p:nvSpPr>
        <p:spPr>
          <a:xfrm>
            <a:off x="3255264" y="3685032"/>
            <a:ext cx="491947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Is the form spoken here, quoted from a document, or nested?</a:t>
            </a:r>
            <a:endParaRPr lang="en-US" sz="1465" dirty="0"/>
          </a:p>
        </p:txBody>
      </p:sp>
      <p:sp>
        <p:nvSpPr>
          <p:cNvPr id="24" name="Text 22"/>
          <p:cNvSpPr/>
          <p:nvPr/>
        </p:nvSpPr>
        <p:spPr>
          <a:xfrm>
            <a:off x="8321040" y="3685032"/>
            <a:ext cx="296265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Annotate discourse hierarchy</a:t>
            </a:r>
            <a:endParaRPr lang="en-US" sz="1465" dirty="0"/>
          </a:p>
        </p:txBody>
      </p:sp>
      <p:sp>
        <p:nvSpPr>
          <p:cNvPr id="25" name="Shape 23"/>
          <p:cNvSpPr/>
          <p:nvPr/>
        </p:nvSpPr>
        <p:spPr>
          <a:xfrm>
            <a:off x="786384" y="4206240"/>
            <a:ext cx="10533888" cy="0"/>
          </a:xfrm>
          <a:prstGeom prst="line">
            <a:avLst/>
          </a:prstGeom>
          <a:noFill/>
          <a:ln w="6350">
            <a:solidFill>
              <a:srgbClr val="DEE7E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04672" y="4261104"/>
            <a:ext cx="230428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Token denominator</a:t>
            </a:r>
            <a:endParaRPr lang="en-US" sz="1520" dirty="0"/>
          </a:p>
        </p:txBody>
      </p:sp>
      <p:sp>
        <p:nvSpPr>
          <p:cNvPr id="27" name="Text 25"/>
          <p:cNvSpPr/>
          <p:nvPr/>
        </p:nvSpPr>
        <p:spPr>
          <a:xfrm>
            <a:off x="3255264" y="4261104"/>
            <a:ext cx="491947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How many words does that speaker utter?</a:t>
            </a:r>
            <a:endParaRPr lang="en-US" sz="1465" dirty="0"/>
          </a:p>
        </p:txBody>
      </p:sp>
      <p:sp>
        <p:nvSpPr>
          <p:cNvPr id="28" name="Text 26"/>
          <p:cNvSpPr/>
          <p:nvPr/>
        </p:nvSpPr>
        <p:spPr>
          <a:xfrm>
            <a:off x="8321040" y="4261104"/>
            <a:ext cx="296265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Extract and count verified direct-speech spans</a:t>
            </a:r>
            <a:endParaRPr lang="en-US" sz="1465" dirty="0"/>
          </a:p>
        </p:txBody>
      </p:sp>
      <p:sp>
        <p:nvSpPr>
          <p:cNvPr id="29" name="Shape 27"/>
          <p:cNvSpPr/>
          <p:nvPr/>
        </p:nvSpPr>
        <p:spPr>
          <a:xfrm>
            <a:off x="786384" y="4782312"/>
            <a:ext cx="10533888" cy="0"/>
          </a:xfrm>
          <a:prstGeom prst="line">
            <a:avLst/>
          </a:prstGeom>
          <a:noFill/>
          <a:ln w="6350">
            <a:solidFill>
              <a:srgbClr val="DEE7E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04672" y="4837176"/>
            <a:ext cx="2304288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Type frequency</a:t>
            </a:r>
            <a:endParaRPr lang="en-US" sz="1520" dirty="0"/>
          </a:p>
        </p:txBody>
      </p:sp>
      <p:sp>
        <p:nvSpPr>
          <p:cNvPr id="31" name="Text 29"/>
          <p:cNvSpPr/>
          <p:nvPr/>
        </p:nvSpPr>
        <p:spPr>
          <a:xfrm>
            <a:off x="3255264" y="4837176"/>
            <a:ext cx="491947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How many form types are linked to a speaker?</a:t>
            </a:r>
            <a:endParaRPr lang="en-US" sz="1465" dirty="0"/>
          </a:p>
        </p:txBody>
      </p:sp>
      <p:sp>
        <p:nvSpPr>
          <p:cNvPr id="32" name="Text 30"/>
          <p:cNvSpPr/>
          <p:nvPr/>
        </p:nvSpPr>
        <p:spPr>
          <a:xfrm>
            <a:off x="8321040" y="4837176"/>
            <a:ext cx="296265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Current graph: descriptive only</a:t>
            </a:r>
            <a:endParaRPr lang="en-US" sz="1465" dirty="0"/>
          </a:p>
        </p:txBody>
      </p:sp>
      <p:sp>
        <p:nvSpPr>
          <p:cNvPr id="33" name="Shape 31"/>
          <p:cNvSpPr/>
          <p:nvPr/>
        </p:nvSpPr>
        <p:spPr>
          <a:xfrm>
            <a:off x="603504" y="6044184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31520" y="6089904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Recorded status: 302 sample-confirmed links; 427 links require speaker review. A named speaker–form edge should not be read as a frequency-weighted connection.</a:t>
            </a:r>
            <a:endParaRPr lang="en-US" sz="11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06  EARLY DICKENS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The Pickwick Papers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8" name="Text 6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7 / 23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26880" y="1170432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FIRST PUBLICATION: 1836–37</a:t>
            </a:r>
            <a:endParaRPr lang="en-US" sz="1340" dirty="0"/>
          </a:p>
        </p:txBody>
      </p:sp>
      <p:sp>
        <p:nvSpPr>
          <p:cNvPr id="10" name="Text 8"/>
          <p:cNvSpPr/>
          <p:nvPr/>
        </p:nvSpPr>
        <p:spPr>
          <a:xfrm>
            <a:off x="640080" y="1572768"/>
            <a:ext cx="10945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 conspicuous representation of London urban vernacular and comic oral storytelling.</a:t>
            </a:r>
            <a:endParaRPr lang="en-US" sz="1830" dirty="0"/>
          </a:p>
        </p:txBody>
      </p:sp>
      <p:sp>
        <p:nvSpPr>
          <p:cNvPr id="11" name="Shape 9"/>
          <p:cNvSpPr/>
          <p:nvPr/>
        </p:nvSpPr>
        <p:spPr>
          <a:xfrm>
            <a:off x="640080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4672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Sam Weller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04672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wery · vith · vich · p’raps</a:t>
            </a:r>
            <a:endParaRPr lang="en-US" sz="1530" dirty="0"/>
          </a:p>
        </p:txBody>
      </p:sp>
      <p:sp>
        <p:nvSpPr>
          <p:cNvPr id="15" name="Text 13"/>
          <p:cNvSpPr/>
          <p:nvPr/>
        </p:nvSpPr>
        <p:spPr>
          <a:xfrm>
            <a:off x="804672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An abundance of /v/–/w/ spellings and oral idiom; reported anecdote and quoted speech can coexist.</a:t>
            </a:r>
            <a:endParaRPr lang="en-US" sz="1545" dirty="0"/>
          </a:p>
        </p:txBody>
      </p:sp>
      <p:sp>
        <p:nvSpPr>
          <p:cNvPr id="16" name="Shape 14"/>
          <p:cNvSpPr/>
          <p:nvPr/>
        </p:nvSpPr>
        <p:spPr>
          <a:xfrm>
            <a:off x="4407408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07408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Tony Weller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572000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wos · vell · Samivel</a:t>
            </a:r>
            <a:endParaRPr lang="en-US" sz="1530" dirty="0"/>
          </a:p>
        </p:txBody>
      </p:sp>
      <p:sp>
        <p:nvSpPr>
          <p:cNvPr id="20" name="Text 18"/>
          <p:cNvSpPr/>
          <p:nvPr/>
        </p:nvSpPr>
        <p:spPr>
          <a:xfrm>
            <a:off x="4572000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Similar-looking features shared with Sam, yet differently distributed across family roles.</a:t>
            </a:r>
            <a:endParaRPr lang="en-US" sz="1545" dirty="0"/>
          </a:p>
        </p:txBody>
      </p:sp>
      <p:sp>
        <p:nvSpPr>
          <p:cNvPr id="21" name="Shape 19"/>
          <p:cNvSpPr/>
          <p:nvPr/>
        </p:nvSpPr>
        <p:spPr>
          <a:xfrm>
            <a:off x="8174736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74736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39328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Analytic comparison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339328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wery / vith / wot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8339328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Do not assume shared spelling entails identical pronunciation or social meaning.</a:t>
            </a:r>
            <a:endParaRPr lang="en-US" sz="1545" dirty="0"/>
          </a:p>
        </p:txBody>
      </p:sp>
      <p:sp>
        <p:nvSpPr>
          <p:cNvPr id="26" name="Shape 24"/>
          <p:cNvSpPr/>
          <p:nvPr/>
        </p:nvSpPr>
        <p:spPr>
          <a:xfrm>
            <a:off x="649224" y="5001768"/>
            <a:ext cx="10881360" cy="749808"/>
          </a:xfrm>
          <a:prstGeom prst="roundRect">
            <a:avLst>
              <a:gd name="adj" fmla="val 14634"/>
            </a:avLst>
          </a:prstGeom>
          <a:solidFill>
            <a:srgbClr val="EAF5F5"/>
          </a:solidFill>
          <a:ln w="11430">
            <a:solidFill>
              <a:srgbClr val="CFE2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175504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“all I can say is, that I vish you may get it.” — Sam Weller</a:t>
            </a:r>
            <a:endParaRPr lang="en-US" sz="1850" dirty="0"/>
          </a:p>
        </p:txBody>
      </p:sp>
      <p:sp>
        <p:nvSpPr>
          <p:cNvPr id="28" name="Shape 26"/>
          <p:cNvSpPr/>
          <p:nvPr/>
        </p:nvSpPr>
        <p:spPr>
          <a:xfrm>
            <a:off x="603504" y="597103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601675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Pickwick candidate forms: 39; candidate links: 76. Whole-book spellings are not automatically Sam’s tokens.</a:t>
            </a:r>
            <a:endParaRPr lang="en-US" sz="11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07  EARLY DICKENS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Oliver Twist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8" name="Text 6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8 / 23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26880" y="1170432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FIRST PUBLICATION: 1837–39</a:t>
            </a:r>
            <a:endParaRPr lang="en-US" sz="1340" dirty="0"/>
          </a:p>
        </p:txBody>
      </p:sp>
      <p:sp>
        <p:nvSpPr>
          <p:cNvPr id="10" name="Text 8"/>
          <p:cNvSpPr/>
          <p:nvPr/>
        </p:nvSpPr>
        <p:spPr>
          <a:xfrm>
            <a:off x="640080" y="1572768"/>
            <a:ext cx="10945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Working-class and underworld voices are differentiated through markedly different orthographic devices.</a:t>
            </a:r>
            <a:endParaRPr lang="en-US" sz="1830" dirty="0"/>
          </a:p>
        </p:txBody>
      </p:sp>
      <p:sp>
        <p:nvSpPr>
          <p:cNvPr id="11" name="Shape 9"/>
          <p:cNvSpPr/>
          <p:nvPr/>
        </p:nvSpPr>
        <p:spPr>
          <a:xfrm>
            <a:off x="640080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4672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Mr Gamfield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04672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acause · chimbley · obstinit</a:t>
            </a:r>
            <a:endParaRPr lang="en-US" sz="1530" dirty="0"/>
          </a:p>
        </p:txBody>
      </p:sp>
      <p:sp>
        <p:nvSpPr>
          <p:cNvPr id="15" name="Text 13"/>
          <p:cNvSpPr/>
          <p:nvPr/>
        </p:nvSpPr>
        <p:spPr>
          <a:xfrm>
            <a:off x="804672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Phonetic spellings in the chimney-sweep’s portrayal; “gen’l’men” co-occurs in his speech.</a:t>
            </a:r>
            <a:endParaRPr lang="en-US" sz="1545" dirty="0"/>
          </a:p>
        </p:txBody>
      </p:sp>
      <p:sp>
        <p:nvSpPr>
          <p:cNvPr id="16" name="Shape 14"/>
          <p:cNvSpPr/>
          <p:nvPr/>
        </p:nvSpPr>
        <p:spPr>
          <a:xfrm>
            <a:off x="4407408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07408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Barney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572000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bister · cub · dobody</a:t>
            </a:r>
            <a:endParaRPr lang="en-US" sz="1530" dirty="0"/>
          </a:p>
        </p:txBody>
      </p:sp>
      <p:sp>
        <p:nvSpPr>
          <p:cNvPr id="20" name="Text 18"/>
          <p:cNvSpPr/>
          <p:nvPr/>
        </p:nvSpPr>
        <p:spPr>
          <a:xfrm>
            <a:off x="4572000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Explicitly nasalised representation; should not be classified as a local accent without qualification.</a:t>
            </a:r>
            <a:endParaRPr lang="en-US" sz="1545" dirty="0"/>
          </a:p>
        </p:txBody>
      </p:sp>
      <p:sp>
        <p:nvSpPr>
          <p:cNvPr id="21" name="Shape 19"/>
          <p:cNvSpPr/>
          <p:nvPr/>
        </p:nvSpPr>
        <p:spPr>
          <a:xfrm>
            <a:off x="8174736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74736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39328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Noah / Dodger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339328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Work’us · wot · yer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8339328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School/workhouse and street idioms need speaker-level disambiguation.</a:t>
            </a:r>
            <a:endParaRPr lang="en-US" sz="1545" dirty="0"/>
          </a:p>
        </p:txBody>
      </p:sp>
      <p:sp>
        <p:nvSpPr>
          <p:cNvPr id="26" name="Shape 24"/>
          <p:cNvSpPr/>
          <p:nvPr/>
        </p:nvSpPr>
        <p:spPr>
          <a:xfrm>
            <a:off x="649224" y="5001768"/>
            <a:ext cx="10881360" cy="749808"/>
          </a:xfrm>
          <a:prstGeom prst="roundRect">
            <a:avLst>
              <a:gd name="adj" fmla="val 14634"/>
            </a:avLst>
          </a:prstGeom>
          <a:solidFill>
            <a:srgbClr val="EAF5F5"/>
          </a:solidFill>
          <a:ln w="11430">
            <a:solidFill>
              <a:srgbClr val="CFE2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175504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“Bister Sikes! cub id, sir; cub id.” — Barney</a:t>
            </a:r>
            <a:endParaRPr lang="en-US" sz="1850" dirty="0"/>
          </a:p>
        </p:txBody>
      </p:sp>
      <p:sp>
        <p:nvSpPr>
          <p:cNvPr id="28" name="Shape 26"/>
          <p:cNvSpPr/>
          <p:nvPr/>
        </p:nvSpPr>
        <p:spPr>
          <a:xfrm>
            <a:off x="603504" y="597103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601675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41 candidate forms; 64 proposed form–speaker links. Gender and class caricature are not direct dialect maps.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08  REGIONAL REPRESENTATION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Nicholas Nickleby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8" name="Text 6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9 / 23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26880" y="1170432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FIRST PUBLICATION: 1838–39</a:t>
            </a:r>
            <a:endParaRPr lang="en-US" sz="1340" dirty="0"/>
          </a:p>
        </p:txBody>
      </p:sp>
      <p:sp>
        <p:nvSpPr>
          <p:cNvPr id="10" name="Text 8"/>
          <p:cNvSpPr/>
          <p:nvPr/>
        </p:nvSpPr>
        <p:spPr>
          <a:xfrm>
            <a:off x="640080" y="1572768"/>
            <a:ext cx="10945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The most elaborate Yorkshire-spelling cluster in the present candidate inventory.</a:t>
            </a:r>
            <a:endParaRPr lang="en-US" sz="1830" dirty="0"/>
          </a:p>
        </p:txBody>
      </p:sp>
      <p:sp>
        <p:nvSpPr>
          <p:cNvPr id="11" name="Shape 9"/>
          <p:cNvSpPr/>
          <p:nvPr/>
        </p:nvSpPr>
        <p:spPr>
          <a:xfrm>
            <a:off x="640080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4672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John Browdie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04672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thot · coom · loike · schoolmeasther</a:t>
            </a:r>
            <a:endParaRPr lang="en-US" sz="1530" dirty="0"/>
          </a:p>
        </p:txBody>
      </p:sp>
      <p:sp>
        <p:nvSpPr>
          <p:cNvPr id="15" name="Text 13"/>
          <p:cNvSpPr/>
          <p:nvPr/>
        </p:nvSpPr>
        <p:spPr>
          <a:xfrm>
            <a:off x="804672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Forms associated with fictional Yorkshire speech; repeated across many scenes.</a:t>
            </a:r>
            <a:endParaRPr lang="en-US" sz="1545" dirty="0"/>
          </a:p>
        </p:txBody>
      </p:sp>
      <p:sp>
        <p:nvSpPr>
          <p:cNvPr id="16" name="Shape 14"/>
          <p:cNvSpPr/>
          <p:nvPr/>
        </p:nvSpPr>
        <p:spPr>
          <a:xfrm>
            <a:off x="4407408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07408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Yorkshire coach guard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572000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hoold · whoam · wakken</a:t>
            </a:r>
            <a:endParaRPr lang="en-US" sz="1530" dirty="0"/>
          </a:p>
        </p:txBody>
      </p:sp>
      <p:sp>
        <p:nvSpPr>
          <p:cNvPr id="20" name="Text 18"/>
          <p:cNvSpPr/>
          <p:nvPr/>
        </p:nvSpPr>
        <p:spPr>
          <a:xfrm>
            <a:off x="4572000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Distinct speaker with overlapping phonetic patterns; must not be merged with Browdie.</a:t>
            </a:r>
            <a:endParaRPr lang="en-US" sz="1545" dirty="0"/>
          </a:p>
        </p:txBody>
      </p:sp>
      <p:sp>
        <p:nvSpPr>
          <p:cNvPr id="21" name="Shape 19"/>
          <p:cNvSpPr/>
          <p:nvPr/>
        </p:nvSpPr>
        <p:spPr>
          <a:xfrm>
            <a:off x="8174736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74736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39328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Mr Mantalini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339328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demmit · demnition · demnebly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8339328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 characteristic comic oath and idiolect, not Yorkshire dialect.</a:t>
            </a:r>
            <a:endParaRPr lang="en-US" sz="1545" dirty="0"/>
          </a:p>
        </p:txBody>
      </p:sp>
      <p:sp>
        <p:nvSpPr>
          <p:cNvPr id="26" name="Shape 24"/>
          <p:cNvSpPr/>
          <p:nvPr/>
        </p:nvSpPr>
        <p:spPr>
          <a:xfrm>
            <a:off x="649224" y="5001768"/>
            <a:ext cx="10881360" cy="749808"/>
          </a:xfrm>
          <a:prstGeom prst="roundRect">
            <a:avLst>
              <a:gd name="adj" fmla="val 14634"/>
            </a:avLst>
          </a:prstGeom>
          <a:solidFill>
            <a:srgbClr val="EAF5F5"/>
          </a:solidFill>
          <a:ln w="11430">
            <a:solidFill>
              <a:srgbClr val="CFE2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175504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“Ye’ll be nowt but skeen and boans if you stop here long eneaf.” — John Browdie</a:t>
            </a:r>
            <a:endParaRPr lang="en-US" sz="1850" dirty="0"/>
          </a:p>
        </p:txBody>
      </p:sp>
      <p:sp>
        <p:nvSpPr>
          <p:cNvPr id="28" name="Shape 26"/>
          <p:cNvSpPr/>
          <p:nvPr/>
        </p:nvSpPr>
        <p:spPr>
          <a:xfrm>
            <a:off x="603504" y="597103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601675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183 candidate forms; 204 links. The Yorkshire informant belongs to Dickens’s Preface, not the fictional cast.</a:t>
            </a:r>
            <a:endParaRPr lang="en-US" sz="11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09  COMIC VOICE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Martin Chuzzlewit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8" name="Text 6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10 / 23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26880" y="1170432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FIRST PUBLICATION: 1843–44</a:t>
            </a:r>
            <a:endParaRPr lang="en-US" sz="1340" dirty="0"/>
          </a:p>
        </p:txBody>
      </p:sp>
      <p:sp>
        <p:nvSpPr>
          <p:cNvPr id="10" name="Text 8"/>
          <p:cNvSpPr/>
          <p:nvPr/>
        </p:nvSpPr>
        <p:spPr>
          <a:xfrm>
            <a:off x="640080" y="1572768"/>
            <a:ext cx="10945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Personal mannerisms and socially situated vernacular complicate simple phonetic clustering.</a:t>
            </a:r>
            <a:endParaRPr lang="en-US" sz="1830" dirty="0"/>
          </a:p>
        </p:txBody>
      </p:sp>
      <p:sp>
        <p:nvSpPr>
          <p:cNvPr id="11" name="Shape 9"/>
          <p:cNvSpPr/>
          <p:nvPr/>
        </p:nvSpPr>
        <p:spPr>
          <a:xfrm>
            <a:off x="640080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4672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Mrs Gamp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04672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creetur · inwallable · sich</a:t>
            </a:r>
            <a:endParaRPr lang="en-US" sz="1530" dirty="0"/>
          </a:p>
        </p:txBody>
      </p:sp>
      <p:sp>
        <p:nvSpPr>
          <p:cNvPr id="15" name="Text 13"/>
          <p:cNvSpPr/>
          <p:nvPr/>
        </p:nvSpPr>
        <p:spPr>
          <a:xfrm>
            <a:off x="804672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Gamp’s highly distinctive rhetoric frequently embeds quotations attributed to Mrs Harris.</a:t>
            </a:r>
            <a:endParaRPr lang="en-US" sz="1545" dirty="0"/>
          </a:p>
        </p:txBody>
      </p:sp>
      <p:sp>
        <p:nvSpPr>
          <p:cNvPr id="16" name="Shape 14"/>
          <p:cNvSpPr/>
          <p:nvPr/>
        </p:nvSpPr>
        <p:spPr>
          <a:xfrm>
            <a:off x="4407408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07408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Bailey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572000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constitooshun · wot · wos</a:t>
            </a:r>
            <a:endParaRPr lang="en-US" sz="1530" dirty="0"/>
          </a:p>
        </p:txBody>
      </p:sp>
      <p:sp>
        <p:nvSpPr>
          <p:cNvPr id="20" name="Text 18"/>
          <p:cNvSpPr/>
          <p:nvPr/>
        </p:nvSpPr>
        <p:spPr>
          <a:xfrm>
            <a:off x="4572000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Printed pronunciation contributes to a youthful, irreverent social voice.</a:t>
            </a:r>
            <a:endParaRPr lang="en-US" sz="1545" dirty="0"/>
          </a:p>
        </p:txBody>
      </p:sp>
      <p:sp>
        <p:nvSpPr>
          <p:cNvPr id="21" name="Shape 19"/>
          <p:cNvSpPr/>
          <p:nvPr/>
        </p:nvSpPr>
        <p:spPr>
          <a:xfrm>
            <a:off x="8174736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74736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39328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Mark Tapley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339328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colloquial syntax + oral storytelling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8339328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Stylistic characterisation cannot be captured by non-standard spelling alone.</a:t>
            </a:r>
            <a:endParaRPr lang="en-US" sz="1545" dirty="0"/>
          </a:p>
        </p:txBody>
      </p:sp>
      <p:sp>
        <p:nvSpPr>
          <p:cNvPr id="26" name="Shape 24"/>
          <p:cNvSpPr/>
          <p:nvPr/>
        </p:nvSpPr>
        <p:spPr>
          <a:xfrm>
            <a:off x="649224" y="5001768"/>
            <a:ext cx="10881360" cy="749808"/>
          </a:xfrm>
          <a:prstGeom prst="roundRect">
            <a:avLst>
              <a:gd name="adj" fmla="val 14634"/>
            </a:avLst>
          </a:prstGeom>
          <a:solidFill>
            <a:srgbClr val="EAF5F5"/>
          </a:solidFill>
          <a:ln w="11430">
            <a:solidFill>
              <a:srgbClr val="CFE2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175504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“you are that inwallable person.” — quoted Mrs Harris, as narrated by Mrs Gamp</a:t>
            </a:r>
            <a:endParaRPr lang="en-US" sz="1850" dirty="0"/>
          </a:p>
        </p:txBody>
      </p:sp>
      <p:sp>
        <p:nvSpPr>
          <p:cNvPr id="28" name="Shape 26"/>
          <p:cNvSpPr/>
          <p:nvPr/>
        </p:nvSpPr>
        <p:spPr>
          <a:xfrm>
            <a:off x="603504" y="597103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601675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29 candidate forms; 47 links. The inwallable example is nested quoted discourse, a deliberate attribution trap.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10  CHARACTER AND CLASS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David Copperfield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8" name="Text 6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11 / 23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26880" y="1170432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FIRST PUBLICATION: 1849–50</a:t>
            </a:r>
            <a:endParaRPr lang="en-US" sz="1340" dirty="0"/>
          </a:p>
        </p:txBody>
      </p:sp>
      <p:sp>
        <p:nvSpPr>
          <p:cNvPr id="10" name="Text 8"/>
          <p:cNvSpPr/>
          <p:nvPr/>
        </p:nvSpPr>
        <p:spPr>
          <a:xfrm>
            <a:off x="640080" y="1572768"/>
            <a:ext cx="10945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Distinct dialect stylisation, self-presentation and social positioning within one first-person novel.</a:t>
            </a:r>
            <a:endParaRPr lang="en-US" sz="1830" dirty="0"/>
          </a:p>
        </p:txBody>
      </p:sp>
      <p:sp>
        <p:nvSpPr>
          <p:cNvPr id="11" name="Shape 9"/>
          <p:cNvSpPr/>
          <p:nvPr/>
        </p:nvSpPr>
        <p:spPr>
          <a:xfrm>
            <a:off x="640080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4672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Uriah Heep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04672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umble · umblest · umbleness</a:t>
            </a:r>
            <a:endParaRPr lang="en-US" sz="1530" dirty="0"/>
          </a:p>
        </p:txBody>
      </p:sp>
      <p:sp>
        <p:nvSpPr>
          <p:cNvPr id="15" name="Text 13"/>
          <p:cNvSpPr/>
          <p:nvPr/>
        </p:nvSpPr>
        <p:spPr>
          <a:xfrm>
            <a:off x="804672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Recurrent h-dropping-like self-description performs obsequiousness and calculated humility.</a:t>
            </a:r>
            <a:endParaRPr lang="en-US" sz="1545" dirty="0"/>
          </a:p>
        </p:txBody>
      </p:sp>
      <p:sp>
        <p:nvSpPr>
          <p:cNvPr id="16" name="Shape 14"/>
          <p:cNvSpPr/>
          <p:nvPr/>
        </p:nvSpPr>
        <p:spPr>
          <a:xfrm>
            <a:off x="4407408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07408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Mr Peggotty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572000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wot · obleeged · Dan’l</a:t>
            </a:r>
            <a:endParaRPr lang="en-US" sz="1530" dirty="0"/>
          </a:p>
        </p:txBody>
      </p:sp>
      <p:sp>
        <p:nvSpPr>
          <p:cNvPr id="20" name="Text 18"/>
          <p:cNvSpPr/>
          <p:nvPr/>
        </p:nvSpPr>
        <p:spPr>
          <a:xfrm>
            <a:off x="4572000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Nautical/rural speech and affectionate kinship naming in Norfolk-related scenes.</a:t>
            </a:r>
            <a:endParaRPr lang="en-US" sz="1545" dirty="0"/>
          </a:p>
        </p:txBody>
      </p:sp>
      <p:sp>
        <p:nvSpPr>
          <p:cNvPr id="21" name="Shape 19"/>
          <p:cNvSpPr/>
          <p:nvPr/>
        </p:nvSpPr>
        <p:spPr>
          <a:xfrm>
            <a:off x="8174736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74736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39328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Mrs Gummidge / Barkis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339328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creetur / willin’ · writin’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8339328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Formulaic self-description and habitual expressions serve different character functions.</a:t>
            </a:r>
            <a:endParaRPr lang="en-US" sz="1545" dirty="0"/>
          </a:p>
        </p:txBody>
      </p:sp>
      <p:sp>
        <p:nvSpPr>
          <p:cNvPr id="26" name="Shape 24"/>
          <p:cNvSpPr/>
          <p:nvPr/>
        </p:nvSpPr>
        <p:spPr>
          <a:xfrm>
            <a:off x="649224" y="5001768"/>
            <a:ext cx="10881360" cy="749808"/>
          </a:xfrm>
          <a:prstGeom prst="roundRect">
            <a:avLst>
              <a:gd name="adj" fmla="val 14634"/>
            </a:avLst>
          </a:prstGeom>
          <a:solidFill>
            <a:srgbClr val="EAF5F5"/>
          </a:solidFill>
          <a:ln w="11430">
            <a:solidFill>
              <a:srgbClr val="CFE2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175504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“I’m a very umble person.” — Uriah Heep</a:t>
            </a:r>
            <a:endParaRPr lang="en-US" sz="1850" dirty="0"/>
          </a:p>
        </p:txBody>
      </p:sp>
      <p:sp>
        <p:nvSpPr>
          <p:cNvPr id="28" name="Shape 26"/>
          <p:cNvSpPr/>
          <p:nvPr/>
        </p:nvSpPr>
        <p:spPr>
          <a:xfrm>
            <a:off x="603504" y="597103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601675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36 candidate forms; 50 links. Beware narratorial repetition of a character’s catchphrase.</a:t>
            </a:r>
            <a:endParaRPr lang="en-US" sz="11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11  VOICE AND NARRATION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Bleak House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8" name="Text 6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12 / 23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26880" y="1170432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FIRST PUBLICATION: 1852–53</a:t>
            </a:r>
            <a:endParaRPr lang="en-US" sz="1340" dirty="0"/>
          </a:p>
        </p:txBody>
      </p:sp>
      <p:sp>
        <p:nvSpPr>
          <p:cNvPr id="10" name="Text 8"/>
          <p:cNvSpPr/>
          <p:nvPr/>
        </p:nvSpPr>
        <p:spPr>
          <a:xfrm>
            <a:off x="640080" y="1572768"/>
            <a:ext cx="10945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Representation of poverty, institutional power and restricted linguistic access.</a:t>
            </a:r>
            <a:endParaRPr lang="en-US" sz="1830" dirty="0"/>
          </a:p>
        </p:txBody>
      </p:sp>
      <p:sp>
        <p:nvSpPr>
          <p:cNvPr id="11" name="Shape 9"/>
          <p:cNvSpPr/>
          <p:nvPr/>
        </p:nvSpPr>
        <p:spPr>
          <a:xfrm>
            <a:off x="640080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4672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Jo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04672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nothink · wos · wery</a:t>
            </a:r>
            <a:endParaRPr lang="en-US" sz="1530" dirty="0"/>
          </a:p>
        </p:txBody>
      </p:sp>
      <p:sp>
        <p:nvSpPr>
          <p:cNvPr id="15" name="Text 13"/>
          <p:cNvSpPr/>
          <p:nvPr/>
        </p:nvSpPr>
        <p:spPr>
          <a:xfrm>
            <a:off x="804672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Emblematic street-child voice; patterns also appear in narratorial framing, not only direct dialogue.</a:t>
            </a:r>
            <a:endParaRPr lang="en-US" sz="1545" dirty="0"/>
          </a:p>
        </p:txBody>
      </p:sp>
      <p:sp>
        <p:nvSpPr>
          <p:cNvPr id="16" name="Shape 14"/>
          <p:cNvSpPr/>
          <p:nvPr/>
        </p:nvSpPr>
        <p:spPr>
          <a:xfrm>
            <a:off x="4407408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07408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Phil Squod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572000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guv’ner · colloquial reductions</a:t>
            </a:r>
            <a:endParaRPr lang="en-US" sz="1530" dirty="0"/>
          </a:p>
        </p:txBody>
      </p:sp>
      <p:sp>
        <p:nvSpPr>
          <p:cNvPr id="20" name="Text 18"/>
          <p:cNvSpPr/>
          <p:nvPr/>
        </p:nvSpPr>
        <p:spPr>
          <a:xfrm>
            <a:off x="4572000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 distinct veteran’s voice: phonetic effects overlap with broader urban non-standard forms.</a:t>
            </a:r>
            <a:endParaRPr lang="en-US" sz="1545" dirty="0"/>
          </a:p>
        </p:txBody>
      </p:sp>
      <p:sp>
        <p:nvSpPr>
          <p:cNvPr id="21" name="Shape 19"/>
          <p:cNvSpPr/>
          <p:nvPr/>
        </p:nvSpPr>
        <p:spPr>
          <a:xfrm>
            <a:off x="8174736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74736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39328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Coavinses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339328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know’d · yes’day · aft’noon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8339328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Bailiff-related speech with a characteristic working-class voice.</a:t>
            </a:r>
            <a:endParaRPr lang="en-US" sz="1545" dirty="0"/>
          </a:p>
        </p:txBody>
      </p:sp>
      <p:sp>
        <p:nvSpPr>
          <p:cNvPr id="26" name="Shape 24"/>
          <p:cNvSpPr/>
          <p:nvPr/>
        </p:nvSpPr>
        <p:spPr>
          <a:xfrm>
            <a:off x="649224" y="5001768"/>
            <a:ext cx="10881360" cy="749808"/>
          </a:xfrm>
          <a:prstGeom prst="roundRect">
            <a:avLst>
              <a:gd name="adj" fmla="val 14634"/>
            </a:avLst>
          </a:prstGeom>
          <a:solidFill>
            <a:srgbClr val="EAF5F5"/>
          </a:solidFill>
          <a:ln w="11430">
            <a:solidFill>
              <a:srgbClr val="CFE2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175504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“For I don’t … I don’t know nothink.” — Jo</a:t>
            </a:r>
            <a:endParaRPr lang="en-US" sz="1850" dirty="0"/>
          </a:p>
        </p:txBody>
      </p:sp>
      <p:sp>
        <p:nvSpPr>
          <p:cNvPr id="28" name="Shape 26"/>
          <p:cNvSpPr/>
          <p:nvPr/>
        </p:nvSpPr>
        <p:spPr>
          <a:xfrm>
            <a:off x="603504" y="597103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601675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45 candidate forms; 61 links. Narrated descriptions of Jo’s understanding are not direct speech.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12  LONDON RIVER SCENES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Our Mutual Friend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8" name="Text 6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13 / 23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26880" y="1170432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FIRST PUBLICATION: 1864–65</a:t>
            </a:r>
            <a:endParaRPr lang="en-US" sz="1340" dirty="0"/>
          </a:p>
        </p:txBody>
      </p:sp>
      <p:sp>
        <p:nvSpPr>
          <p:cNvPr id="10" name="Text 8"/>
          <p:cNvSpPr/>
          <p:nvPr/>
        </p:nvSpPr>
        <p:spPr>
          <a:xfrm>
            <a:off x="640080" y="1572768"/>
            <a:ext cx="10945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Compare riverine and marginalised urban characters without treating them as one homogeneous Cockney type.</a:t>
            </a:r>
            <a:endParaRPr lang="en-US" sz="1830" dirty="0"/>
          </a:p>
        </p:txBody>
      </p:sp>
      <p:sp>
        <p:nvSpPr>
          <p:cNvPr id="11" name="Shape 9"/>
          <p:cNvSpPr/>
          <p:nvPr/>
        </p:nvSpPr>
        <p:spPr>
          <a:xfrm>
            <a:off x="640080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4672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Rogue Riderhood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04672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reg’lar · arter · p’raps</a:t>
            </a:r>
            <a:endParaRPr lang="en-US" sz="1530" dirty="0"/>
          </a:p>
        </p:txBody>
      </p:sp>
      <p:sp>
        <p:nvSpPr>
          <p:cNvPr id="15" name="Text 13"/>
          <p:cNvSpPr/>
          <p:nvPr/>
        </p:nvSpPr>
        <p:spPr>
          <a:xfrm>
            <a:off x="804672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Speech combines non-standard form, rhetorical defensiveness and strategic self-presentation.</a:t>
            </a:r>
            <a:endParaRPr lang="en-US" sz="1545" dirty="0"/>
          </a:p>
        </p:txBody>
      </p:sp>
      <p:sp>
        <p:nvSpPr>
          <p:cNvPr id="16" name="Shape 14"/>
          <p:cNvSpPr/>
          <p:nvPr/>
        </p:nvSpPr>
        <p:spPr>
          <a:xfrm>
            <a:off x="4407408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07408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Sloppy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572000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wos · wery</a:t>
            </a:r>
            <a:endParaRPr lang="en-US" sz="1530" dirty="0"/>
          </a:p>
        </p:txBody>
      </p:sp>
      <p:sp>
        <p:nvSpPr>
          <p:cNvPr id="20" name="Text 18"/>
          <p:cNvSpPr/>
          <p:nvPr/>
        </p:nvSpPr>
        <p:spPr>
          <a:xfrm>
            <a:off x="4572000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 different character pattern; one form may surface within someone else’s account of him.</a:t>
            </a:r>
            <a:endParaRPr lang="en-US" sz="1545" dirty="0"/>
          </a:p>
        </p:txBody>
      </p:sp>
      <p:sp>
        <p:nvSpPr>
          <p:cNvPr id="21" name="Shape 19"/>
          <p:cNvSpPr/>
          <p:nvPr/>
        </p:nvSpPr>
        <p:spPr>
          <a:xfrm>
            <a:off x="8174736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74736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39328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Silas Wegg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339328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performance and inflated recitation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8339328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Reading aloud and deliberately florid diction require an additional performance category.</a:t>
            </a:r>
            <a:endParaRPr lang="en-US" sz="1545" dirty="0"/>
          </a:p>
        </p:txBody>
      </p:sp>
      <p:sp>
        <p:nvSpPr>
          <p:cNvPr id="26" name="Shape 24"/>
          <p:cNvSpPr/>
          <p:nvPr/>
        </p:nvSpPr>
        <p:spPr>
          <a:xfrm>
            <a:off x="649224" y="5001768"/>
            <a:ext cx="10881360" cy="749808"/>
          </a:xfrm>
          <a:prstGeom prst="roundRect">
            <a:avLst>
              <a:gd name="adj" fmla="val 14634"/>
            </a:avLst>
          </a:prstGeom>
          <a:solidFill>
            <a:srgbClr val="EAF5F5"/>
          </a:solidFill>
          <a:ln w="11430">
            <a:solidFill>
              <a:srgbClr val="CFE2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175504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“I never heerd it called that … p’raps you call it so.” — Riderhood</a:t>
            </a:r>
            <a:endParaRPr lang="en-US" sz="1850" dirty="0"/>
          </a:p>
        </p:txBody>
      </p:sp>
      <p:sp>
        <p:nvSpPr>
          <p:cNvPr id="28" name="Shape 26"/>
          <p:cNvSpPr/>
          <p:nvPr/>
        </p:nvSpPr>
        <p:spPr>
          <a:xfrm>
            <a:off x="603504" y="597103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601675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33 candidate forms; 45 links. Speaker review is incomplete for most form–speaker pairs.</a:t>
            </a:r>
            <a:endParaRPr lang="en-US" sz="11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13  PUBLIC VIOLENCE &amp; SOCIAL VOICE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Barnaby Rudge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8" name="Text 6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14 / 23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26880" y="1170432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FIRST PUBLICATION: 1841</a:t>
            </a:r>
            <a:endParaRPr lang="en-US" sz="1340" dirty="0"/>
          </a:p>
        </p:txBody>
      </p:sp>
      <p:sp>
        <p:nvSpPr>
          <p:cNvPr id="10" name="Text 8"/>
          <p:cNvSpPr/>
          <p:nvPr/>
        </p:nvSpPr>
        <p:spPr>
          <a:xfrm>
            <a:off x="640080" y="1572768"/>
            <a:ext cx="10945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Dramatic political-historical fiction: voice can perform occupation, power and class simultaneously.</a:t>
            </a:r>
            <a:endParaRPr lang="en-US" sz="1830" dirty="0"/>
          </a:p>
        </p:txBody>
      </p:sp>
      <p:sp>
        <p:nvSpPr>
          <p:cNvPr id="11" name="Shape 9"/>
          <p:cNvSpPr/>
          <p:nvPr/>
        </p:nvSpPr>
        <p:spPr>
          <a:xfrm>
            <a:off x="640080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4672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Ned Dennis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04672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wery · helegant · dewoted</a:t>
            </a:r>
            <a:endParaRPr lang="en-US" sz="1530" dirty="0"/>
          </a:p>
        </p:txBody>
      </p:sp>
      <p:sp>
        <p:nvSpPr>
          <p:cNvPr id="15" name="Text 13"/>
          <p:cNvSpPr/>
          <p:nvPr/>
        </p:nvSpPr>
        <p:spPr>
          <a:xfrm>
            <a:off x="804672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Hypercorrect-sounding or non-standard forms help stage the hangman’s comic self-image.</a:t>
            </a:r>
            <a:endParaRPr lang="en-US" sz="1545" dirty="0"/>
          </a:p>
        </p:txBody>
      </p:sp>
      <p:sp>
        <p:nvSpPr>
          <p:cNvPr id="16" name="Shape 14"/>
          <p:cNvSpPr/>
          <p:nvPr/>
        </p:nvSpPr>
        <p:spPr>
          <a:xfrm>
            <a:off x="4407408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07408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Miss Miggs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572000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socially marked complaint / affect</a:t>
            </a:r>
            <a:endParaRPr lang="en-US" sz="1530" dirty="0"/>
          </a:p>
        </p:txBody>
      </p:sp>
      <p:sp>
        <p:nvSpPr>
          <p:cNvPr id="20" name="Text 18"/>
          <p:cNvSpPr/>
          <p:nvPr/>
        </p:nvSpPr>
        <p:spPr>
          <a:xfrm>
            <a:off x="4572000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Spellings alone cannot represent the full register of grievance and interpersonal performance.</a:t>
            </a:r>
            <a:endParaRPr lang="en-US" sz="1545" dirty="0"/>
          </a:p>
        </p:txBody>
      </p:sp>
      <p:sp>
        <p:nvSpPr>
          <p:cNvPr id="21" name="Shape 19"/>
          <p:cNvSpPr/>
          <p:nvPr/>
        </p:nvSpPr>
        <p:spPr>
          <a:xfrm>
            <a:off x="8174736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74736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39328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John Willet / Sim Tappertit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339328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selected provincial or comic forms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8339328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Candidate associations should be verified against surrounding narrative voice.</a:t>
            </a:r>
            <a:endParaRPr lang="en-US" sz="1545" dirty="0"/>
          </a:p>
        </p:txBody>
      </p:sp>
      <p:sp>
        <p:nvSpPr>
          <p:cNvPr id="26" name="Shape 24"/>
          <p:cNvSpPr/>
          <p:nvPr/>
        </p:nvSpPr>
        <p:spPr>
          <a:xfrm>
            <a:off x="649224" y="5001768"/>
            <a:ext cx="10881360" cy="749808"/>
          </a:xfrm>
          <a:prstGeom prst="roundRect">
            <a:avLst>
              <a:gd name="adj" fmla="val 14634"/>
            </a:avLst>
          </a:prstGeom>
          <a:solidFill>
            <a:srgbClr val="EAF5F5"/>
          </a:solidFill>
          <a:ln w="11430">
            <a:solidFill>
              <a:srgbClr val="CFE2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175504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“the helegant bits of work it has turned off” — Ned Dennis</a:t>
            </a:r>
            <a:endParaRPr lang="en-US" sz="1850" dirty="0"/>
          </a:p>
        </p:txBody>
      </p:sp>
      <p:sp>
        <p:nvSpPr>
          <p:cNvPr id="28" name="Shape 26"/>
          <p:cNvSpPr/>
          <p:nvPr/>
        </p:nvSpPr>
        <p:spPr>
          <a:xfrm>
            <a:off x="603504" y="597103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601675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19 candidate forms; 27 links. Avoid inferring modern phonemic values directly from spelling.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14  A CONTROLLED CONTRAST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Hard Times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8" name="Text 6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15 / 23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26880" y="1170432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FIRST PUBLICATION: 1854</a:t>
            </a:r>
            <a:endParaRPr lang="en-US" sz="1340" dirty="0"/>
          </a:p>
        </p:txBody>
      </p:sp>
      <p:sp>
        <p:nvSpPr>
          <p:cNvPr id="10" name="Text 8"/>
          <p:cNvSpPr/>
          <p:nvPr/>
        </p:nvSpPr>
        <p:spPr>
          <a:xfrm>
            <a:off x="640080" y="1572768"/>
            <a:ext cx="10945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 central methodological test: idiosyncratic articulation is not synonymous with northern regional dialect.</a:t>
            </a:r>
            <a:endParaRPr lang="en-US" sz="1830" dirty="0"/>
          </a:p>
        </p:txBody>
      </p:sp>
      <p:sp>
        <p:nvSpPr>
          <p:cNvPr id="11" name="Shape 9"/>
          <p:cNvSpPr/>
          <p:nvPr/>
        </p:nvSpPr>
        <p:spPr>
          <a:xfrm>
            <a:off x="640080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4672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Mr Sleary — lisp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04672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thquire · thervant · thith · piethe</a:t>
            </a:r>
            <a:endParaRPr lang="en-US" sz="1530" dirty="0"/>
          </a:p>
        </p:txBody>
      </p:sp>
      <p:sp>
        <p:nvSpPr>
          <p:cNvPr id="15" name="Text 13"/>
          <p:cNvSpPr/>
          <p:nvPr/>
        </p:nvSpPr>
        <p:spPr>
          <a:xfrm>
            <a:off x="804672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The th/s substitutions are a characterised speech impediment, not a regional accent label.</a:t>
            </a:r>
            <a:endParaRPr lang="en-US" sz="1545" dirty="0"/>
          </a:p>
        </p:txBody>
      </p:sp>
      <p:sp>
        <p:nvSpPr>
          <p:cNvPr id="16" name="Shape 14"/>
          <p:cNvSpPr/>
          <p:nvPr/>
        </p:nvSpPr>
        <p:spPr>
          <a:xfrm>
            <a:off x="4407408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07408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Stephen Blackpool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572000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mun · coom · wi’ · awlus</a:t>
            </a:r>
            <a:endParaRPr lang="en-US" sz="1530" dirty="0"/>
          </a:p>
        </p:txBody>
      </p:sp>
      <p:sp>
        <p:nvSpPr>
          <p:cNvPr id="20" name="Text 18"/>
          <p:cNvSpPr/>
          <p:nvPr/>
        </p:nvSpPr>
        <p:spPr>
          <a:xfrm>
            <a:off x="4572000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Northern working-class dialect stylisation operates through different morphophonological cues.</a:t>
            </a:r>
            <a:endParaRPr lang="en-US" sz="1545" dirty="0"/>
          </a:p>
        </p:txBody>
      </p:sp>
      <p:sp>
        <p:nvSpPr>
          <p:cNvPr id="21" name="Shape 19"/>
          <p:cNvSpPr/>
          <p:nvPr/>
        </p:nvSpPr>
        <p:spPr>
          <a:xfrm>
            <a:off x="8174736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74736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39328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Rachael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339328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shared local forms, distinct voice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8339328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 common non-standard form should not erase variation among individual workers.</a:t>
            </a:r>
            <a:endParaRPr lang="en-US" sz="1545" dirty="0"/>
          </a:p>
        </p:txBody>
      </p:sp>
      <p:sp>
        <p:nvSpPr>
          <p:cNvPr id="26" name="Shape 24"/>
          <p:cNvSpPr/>
          <p:nvPr/>
        </p:nvSpPr>
        <p:spPr>
          <a:xfrm>
            <a:off x="649224" y="5001768"/>
            <a:ext cx="10881360" cy="749808"/>
          </a:xfrm>
          <a:prstGeom prst="roundRect">
            <a:avLst>
              <a:gd name="adj" fmla="val 14634"/>
            </a:avLst>
          </a:prstGeom>
          <a:solidFill>
            <a:srgbClr val="EAF5F5"/>
          </a:solidFill>
          <a:ln w="11430">
            <a:solidFill>
              <a:srgbClr val="CFE2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175504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“Thquire! Your thervant! Thith ith a bad piethe of bithnith.” — Sleary</a:t>
            </a:r>
            <a:endParaRPr lang="en-US" sz="1850" dirty="0"/>
          </a:p>
        </p:txBody>
      </p:sp>
      <p:sp>
        <p:nvSpPr>
          <p:cNvPr id="28" name="Shape 26"/>
          <p:cNvSpPr/>
          <p:nvPr/>
        </p:nvSpPr>
        <p:spPr>
          <a:xfrm>
            <a:off x="603504" y="597103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601675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64 candidate forms; 74 links. The two-character contrast warrants independent annotation categories.</a:t>
            </a:r>
            <a:endParaRPr lang="en-US" sz="11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15  INSTITUTIONS &amp; PERFORMANCE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Little Dorrit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8" name="Text 6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16 / 23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26880" y="1170432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FIRST PUBLICATION: 1855–57</a:t>
            </a:r>
            <a:endParaRPr lang="en-US" sz="1340" dirty="0"/>
          </a:p>
        </p:txBody>
      </p:sp>
      <p:sp>
        <p:nvSpPr>
          <p:cNvPr id="10" name="Text 8"/>
          <p:cNvSpPr/>
          <p:nvPr/>
        </p:nvSpPr>
        <p:spPr>
          <a:xfrm>
            <a:off x="640080" y="1572768"/>
            <a:ext cx="10945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Sparse marked spellings span prison-related settings, service work and accommodative speaking.</a:t>
            </a:r>
            <a:endParaRPr lang="en-US" sz="1830" dirty="0"/>
          </a:p>
        </p:txBody>
      </p:sp>
      <p:sp>
        <p:nvSpPr>
          <p:cNvPr id="11" name="Shape 9"/>
          <p:cNvSpPr/>
          <p:nvPr/>
        </p:nvSpPr>
        <p:spPr>
          <a:xfrm>
            <a:off x="640080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4672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Mr Plornish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04672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wery · ed</a:t>
            </a:r>
            <a:endParaRPr lang="en-US" sz="1530" dirty="0"/>
          </a:p>
        </p:txBody>
      </p:sp>
      <p:sp>
        <p:nvSpPr>
          <p:cNvPr id="15" name="Text 13"/>
          <p:cNvSpPr/>
          <p:nvPr/>
        </p:nvSpPr>
        <p:spPr>
          <a:xfrm>
            <a:off x="804672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Urban artisan speech with possible h-loss or non-standard pronouncing conventions.</a:t>
            </a:r>
            <a:endParaRPr lang="en-US" sz="1545" dirty="0"/>
          </a:p>
        </p:txBody>
      </p:sp>
      <p:sp>
        <p:nvSpPr>
          <p:cNvPr id="16" name="Shape 14"/>
          <p:cNvSpPr/>
          <p:nvPr/>
        </p:nvSpPr>
        <p:spPr>
          <a:xfrm>
            <a:off x="4407408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07408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Marshalsea turnkey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572000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p’raps · ackney</a:t>
            </a:r>
            <a:endParaRPr lang="en-US" sz="1530" dirty="0"/>
          </a:p>
        </p:txBody>
      </p:sp>
      <p:sp>
        <p:nvSpPr>
          <p:cNvPr id="20" name="Text 18"/>
          <p:cNvSpPr/>
          <p:nvPr/>
        </p:nvSpPr>
        <p:spPr>
          <a:xfrm>
            <a:off x="4572000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Contractions and dropped initial h in reported working-world exchanges.</a:t>
            </a:r>
            <a:endParaRPr lang="en-US" sz="1545" dirty="0"/>
          </a:p>
        </p:txBody>
      </p:sp>
      <p:sp>
        <p:nvSpPr>
          <p:cNvPr id="21" name="Shape 19"/>
          <p:cNvSpPr/>
          <p:nvPr/>
        </p:nvSpPr>
        <p:spPr>
          <a:xfrm>
            <a:off x="8174736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74736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39328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Mrs Plornish / Maggy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339328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“Me ope you leg well soon” / reg’lar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8339328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Foreigner-directed simplification and more ordinary colloquialism must be separated.</a:t>
            </a:r>
            <a:endParaRPr lang="en-US" sz="1545" dirty="0"/>
          </a:p>
        </p:txBody>
      </p:sp>
      <p:sp>
        <p:nvSpPr>
          <p:cNvPr id="26" name="Shape 24"/>
          <p:cNvSpPr/>
          <p:nvPr/>
        </p:nvSpPr>
        <p:spPr>
          <a:xfrm>
            <a:off x="649224" y="5001768"/>
            <a:ext cx="10881360" cy="749808"/>
          </a:xfrm>
          <a:prstGeom prst="roundRect">
            <a:avLst>
              <a:gd name="adj" fmla="val 14634"/>
            </a:avLst>
          </a:prstGeom>
          <a:solidFill>
            <a:srgbClr val="EAF5F5"/>
          </a:solidFill>
          <a:ln w="11430">
            <a:solidFill>
              <a:srgbClr val="CFE2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175504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“Me ope you leg well soon.” — Mrs Plornish, in an accommodated speech context</a:t>
            </a:r>
            <a:endParaRPr lang="en-US" sz="1850" dirty="0"/>
          </a:p>
        </p:txBody>
      </p:sp>
      <p:sp>
        <p:nvSpPr>
          <p:cNvPr id="28" name="Shape 26"/>
          <p:cNvSpPr/>
          <p:nvPr/>
        </p:nvSpPr>
        <p:spPr>
          <a:xfrm>
            <a:off x="603504" y="597103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601675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24 candidate forms; 29 links. Identical-looking forms have different discourse functions across speakers.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16  EPISODIC URBAN SKETCHES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Sketches by Boz</a:t>
            </a:r>
            <a:endParaRPr lang="en-US" sz="3100" dirty="0"/>
          </a:p>
        </p:txBody>
      </p:sp>
      <p:sp>
        <p:nvSpPr>
          <p:cNvPr id="6" name="Shape 4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8" name="Text 6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17 / 23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326880" y="1170432"/>
            <a:ext cx="2148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FIRST PUBLICATION: 1833–36</a:t>
            </a:r>
            <a:endParaRPr lang="en-US" sz="1340" dirty="0"/>
          </a:p>
        </p:txBody>
      </p:sp>
      <p:sp>
        <p:nvSpPr>
          <p:cNvPr id="10" name="Text 8"/>
          <p:cNvSpPr/>
          <p:nvPr/>
        </p:nvSpPr>
        <p:spPr>
          <a:xfrm>
            <a:off x="640080" y="1572768"/>
            <a:ext cx="10945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The sampling unit is often the sketch or episode, not a recurring novel character.</a:t>
            </a:r>
            <a:endParaRPr lang="en-US" sz="1830" dirty="0"/>
          </a:p>
        </p:txBody>
      </p:sp>
      <p:sp>
        <p:nvSpPr>
          <p:cNvPr id="11" name="Shape 9"/>
          <p:cNvSpPr/>
          <p:nvPr/>
        </p:nvSpPr>
        <p:spPr>
          <a:xfrm>
            <a:off x="640080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0080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04672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Omnibus cad / coachmen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804672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werry · vith · vich</a:t>
            </a:r>
            <a:endParaRPr lang="en-US" sz="1530" dirty="0"/>
          </a:p>
        </p:txBody>
      </p:sp>
      <p:sp>
        <p:nvSpPr>
          <p:cNvPr id="15" name="Text 13"/>
          <p:cNvSpPr/>
          <p:nvPr/>
        </p:nvSpPr>
        <p:spPr>
          <a:xfrm>
            <a:off x="804672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Occupationally embedded voices and brief encounters in metropolitan transport.</a:t>
            </a:r>
            <a:endParaRPr lang="en-US" sz="1545" dirty="0"/>
          </a:p>
        </p:txBody>
      </p:sp>
      <p:sp>
        <p:nvSpPr>
          <p:cNvPr id="16" name="Shape 14"/>
          <p:cNvSpPr/>
          <p:nvPr/>
        </p:nvSpPr>
        <p:spPr>
          <a:xfrm>
            <a:off x="4407408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407408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0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Crofts / Samuel Wilkins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4572000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sich · wery / wos</a:t>
            </a:r>
            <a:endParaRPr lang="en-US" sz="1530" dirty="0"/>
          </a:p>
        </p:txBody>
      </p:sp>
      <p:sp>
        <p:nvSpPr>
          <p:cNvPr id="20" name="Text 18"/>
          <p:cNvSpPr/>
          <p:nvPr/>
        </p:nvSpPr>
        <p:spPr>
          <a:xfrm>
            <a:off x="4572000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Named individual voices occur, but the whole collection is not a fixed social network.</a:t>
            </a:r>
            <a:endParaRPr lang="en-US" sz="1545" dirty="0"/>
          </a:p>
        </p:txBody>
      </p:sp>
      <p:sp>
        <p:nvSpPr>
          <p:cNvPr id="21" name="Shape 19"/>
          <p:cNvSpPr/>
          <p:nvPr/>
        </p:nvSpPr>
        <p:spPr>
          <a:xfrm>
            <a:off x="8174736" y="2157984"/>
            <a:ext cx="3566160" cy="2688336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74736" y="2157984"/>
            <a:ext cx="61265" cy="2688336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39328" y="2304288"/>
            <a:ext cx="3255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Anonymous street voices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8339328" y="2798064"/>
            <a:ext cx="325526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niver · colloquial reductions</a:t>
            </a:r>
            <a:endParaRPr lang="en-US" sz="1530" dirty="0"/>
          </a:p>
        </p:txBody>
      </p:sp>
      <p:sp>
        <p:nvSpPr>
          <p:cNvPr id="25" name="Text 23"/>
          <p:cNvSpPr/>
          <p:nvPr/>
        </p:nvSpPr>
        <p:spPr>
          <a:xfrm>
            <a:off x="8339328" y="3392424"/>
            <a:ext cx="323697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Preserve a local event ID or sketch heading rather than making a fictional pooled “speaker”.</a:t>
            </a:r>
            <a:endParaRPr lang="en-US" sz="1545" dirty="0"/>
          </a:p>
        </p:txBody>
      </p:sp>
      <p:sp>
        <p:nvSpPr>
          <p:cNvPr id="26" name="Shape 24"/>
          <p:cNvSpPr/>
          <p:nvPr/>
        </p:nvSpPr>
        <p:spPr>
          <a:xfrm>
            <a:off x="649224" y="5001768"/>
            <a:ext cx="10881360" cy="749808"/>
          </a:xfrm>
          <a:prstGeom prst="roundRect">
            <a:avLst>
              <a:gd name="adj" fmla="val 14634"/>
            </a:avLst>
          </a:prstGeom>
          <a:solidFill>
            <a:srgbClr val="EAF5F5"/>
          </a:solidFill>
          <a:ln w="11430">
            <a:solidFill>
              <a:srgbClr val="CFE2E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04672" y="5175504"/>
            <a:ext cx="105430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i="1" dirty="0">
                <a:solidFill>
                  <a:srgbClr val="17324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“I wos a thinking of taking J’mima …” — Samuel Wilkins</a:t>
            </a:r>
            <a:endParaRPr lang="en-US" sz="1850" dirty="0"/>
          </a:p>
        </p:txBody>
      </p:sp>
      <p:sp>
        <p:nvSpPr>
          <p:cNvPr id="28" name="Shape 26"/>
          <p:cNvSpPr/>
          <p:nvPr/>
        </p:nvSpPr>
        <p:spPr>
          <a:xfrm>
            <a:off x="603504" y="597103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601675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42 candidate forms; 52 links. Multi-sketch aggregation can conceal contextual variation.</a:t>
            </a:r>
            <a:endParaRPr lang="en-US" sz="11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17  INTERPRETIVE COMPARISON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What different forms are doing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109453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 working classification of a *function*, not a claim that each character speaks one dialect.</a:t>
            </a:r>
            <a:endParaRPr lang="en-US" sz="1570" dirty="0"/>
          </a:p>
        </p:txBody>
      </p:sp>
      <p:sp>
        <p:nvSpPr>
          <p:cNvPr id="7" name="Shape 5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 / 23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0080" y="1956816"/>
            <a:ext cx="10917936" cy="397764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148840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INTERPRETIVE MODE</a:t>
            </a:r>
            <a:endParaRPr lang="en-US" sz="1360" dirty="0"/>
          </a:p>
        </p:txBody>
      </p:sp>
      <p:sp>
        <p:nvSpPr>
          <p:cNvPr id="12" name="Text 10"/>
          <p:cNvSpPr/>
          <p:nvPr/>
        </p:nvSpPr>
        <p:spPr>
          <a:xfrm>
            <a:off x="2889504" y="2148840"/>
            <a:ext cx="2542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SPEAKERS</a:t>
            </a:r>
            <a:endParaRPr lang="en-US" sz="1360" dirty="0"/>
          </a:p>
        </p:txBody>
      </p:sp>
      <p:sp>
        <p:nvSpPr>
          <p:cNvPr id="13" name="Text 11"/>
          <p:cNvSpPr/>
          <p:nvPr/>
        </p:nvSpPr>
        <p:spPr>
          <a:xfrm>
            <a:off x="5513832" y="2148840"/>
            <a:ext cx="24323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FORMS</a:t>
            </a:r>
            <a:endParaRPr lang="en-US" sz="1360" dirty="0"/>
          </a:p>
        </p:txBody>
      </p:sp>
      <p:sp>
        <p:nvSpPr>
          <p:cNvPr id="14" name="Text 12"/>
          <p:cNvSpPr/>
          <p:nvPr/>
        </p:nvSpPr>
        <p:spPr>
          <a:xfrm>
            <a:off x="8019288" y="2148840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FUNCTION / CAUTION</a:t>
            </a:r>
            <a:endParaRPr lang="en-US" sz="1360" dirty="0"/>
          </a:p>
        </p:txBody>
      </p:sp>
      <p:sp>
        <p:nvSpPr>
          <p:cNvPr id="15" name="Text 13"/>
          <p:cNvSpPr/>
          <p:nvPr/>
        </p:nvSpPr>
        <p:spPr>
          <a:xfrm>
            <a:off x="777240" y="2578608"/>
            <a:ext cx="20025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Regionalised voice</a:t>
            </a:r>
            <a:endParaRPr lang="en-US" sz="1470" dirty="0"/>
          </a:p>
        </p:txBody>
      </p:sp>
      <p:sp>
        <p:nvSpPr>
          <p:cNvPr id="16" name="Text 14"/>
          <p:cNvSpPr/>
          <p:nvPr/>
        </p:nvSpPr>
        <p:spPr>
          <a:xfrm>
            <a:off x="2889504" y="2578608"/>
            <a:ext cx="24871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Browdie / Stephen Blackpool</a:t>
            </a:r>
            <a:endParaRPr lang="en-US" sz="1470" dirty="0"/>
          </a:p>
        </p:txBody>
      </p:sp>
      <p:sp>
        <p:nvSpPr>
          <p:cNvPr id="17" name="Text 15"/>
          <p:cNvSpPr/>
          <p:nvPr/>
        </p:nvSpPr>
        <p:spPr>
          <a:xfrm>
            <a:off x="5513832" y="2578608"/>
            <a:ext cx="23774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67D87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thot / coom / mun</a:t>
            </a:r>
            <a:endParaRPr lang="en-US" sz="1470" dirty="0"/>
          </a:p>
        </p:txBody>
      </p:sp>
      <p:sp>
        <p:nvSpPr>
          <p:cNvPr id="18" name="Text 16"/>
          <p:cNvSpPr/>
          <p:nvPr/>
        </p:nvSpPr>
        <p:spPr>
          <a:xfrm>
            <a:off x="8019288" y="2578608"/>
            <a:ext cx="323697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Candidate regional phonological and lexical cues</a:t>
            </a:r>
            <a:endParaRPr lang="en-US" sz="1470" dirty="0"/>
          </a:p>
        </p:txBody>
      </p:sp>
      <p:sp>
        <p:nvSpPr>
          <p:cNvPr id="19" name="Shape 17"/>
          <p:cNvSpPr/>
          <p:nvPr/>
        </p:nvSpPr>
        <p:spPr>
          <a:xfrm>
            <a:off x="777240" y="3145536"/>
            <a:ext cx="10561320" cy="0"/>
          </a:xfrm>
          <a:prstGeom prst="line">
            <a:avLst/>
          </a:prstGeom>
          <a:noFill/>
          <a:ln w="6350">
            <a:solidFill>
              <a:srgbClr val="DEE7E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3209544"/>
            <a:ext cx="20025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Urban colloquial</a:t>
            </a:r>
            <a:endParaRPr lang="en-US" sz="1470" dirty="0"/>
          </a:p>
        </p:txBody>
      </p:sp>
      <p:sp>
        <p:nvSpPr>
          <p:cNvPr id="21" name="Text 19"/>
          <p:cNvSpPr/>
          <p:nvPr/>
        </p:nvSpPr>
        <p:spPr>
          <a:xfrm>
            <a:off x="2889504" y="3209544"/>
            <a:ext cx="24871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Sam Weller / Jo / Riderhood</a:t>
            </a:r>
            <a:endParaRPr lang="en-US" sz="1470" dirty="0"/>
          </a:p>
        </p:txBody>
      </p:sp>
      <p:sp>
        <p:nvSpPr>
          <p:cNvPr id="22" name="Text 20"/>
          <p:cNvSpPr/>
          <p:nvPr/>
        </p:nvSpPr>
        <p:spPr>
          <a:xfrm>
            <a:off x="5513832" y="3209544"/>
            <a:ext cx="23774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67D87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wery / nothink / p’raps</a:t>
            </a:r>
            <a:endParaRPr lang="en-US" sz="1470" dirty="0"/>
          </a:p>
        </p:txBody>
      </p:sp>
      <p:sp>
        <p:nvSpPr>
          <p:cNvPr id="23" name="Text 21"/>
          <p:cNvSpPr/>
          <p:nvPr/>
        </p:nvSpPr>
        <p:spPr>
          <a:xfrm>
            <a:off x="8019288" y="3209544"/>
            <a:ext cx="323697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Overlapping urban, social and represented voice</a:t>
            </a:r>
            <a:endParaRPr lang="en-US" sz="1470" dirty="0"/>
          </a:p>
        </p:txBody>
      </p:sp>
      <p:sp>
        <p:nvSpPr>
          <p:cNvPr id="24" name="Shape 22"/>
          <p:cNvSpPr/>
          <p:nvPr/>
        </p:nvSpPr>
        <p:spPr>
          <a:xfrm>
            <a:off x="777240" y="3776472"/>
            <a:ext cx="10561320" cy="0"/>
          </a:xfrm>
          <a:prstGeom prst="line">
            <a:avLst/>
          </a:prstGeom>
          <a:noFill/>
          <a:ln w="6350">
            <a:solidFill>
              <a:srgbClr val="DEE7E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77240" y="3840480"/>
            <a:ext cx="20025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Idiolect / oath</a:t>
            </a:r>
            <a:endParaRPr lang="en-US" sz="1470" dirty="0"/>
          </a:p>
        </p:txBody>
      </p:sp>
      <p:sp>
        <p:nvSpPr>
          <p:cNvPr id="26" name="Text 24"/>
          <p:cNvSpPr/>
          <p:nvPr/>
        </p:nvSpPr>
        <p:spPr>
          <a:xfrm>
            <a:off x="2889504" y="3840480"/>
            <a:ext cx="24871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Mantalini / Uriah Heep</a:t>
            </a:r>
            <a:endParaRPr lang="en-US" sz="1470" dirty="0"/>
          </a:p>
        </p:txBody>
      </p:sp>
      <p:sp>
        <p:nvSpPr>
          <p:cNvPr id="27" name="Text 25"/>
          <p:cNvSpPr/>
          <p:nvPr/>
        </p:nvSpPr>
        <p:spPr>
          <a:xfrm>
            <a:off x="5513832" y="3840480"/>
            <a:ext cx="23774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67D87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demnition / umble</a:t>
            </a:r>
            <a:endParaRPr lang="en-US" sz="1470" dirty="0"/>
          </a:p>
        </p:txBody>
      </p:sp>
      <p:sp>
        <p:nvSpPr>
          <p:cNvPr id="28" name="Text 26"/>
          <p:cNvSpPr/>
          <p:nvPr/>
        </p:nvSpPr>
        <p:spPr>
          <a:xfrm>
            <a:off x="8019288" y="3840480"/>
            <a:ext cx="323697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Distinctive habitual characterisation</a:t>
            </a:r>
            <a:endParaRPr lang="en-US" sz="1470" dirty="0"/>
          </a:p>
        </p:txBody>
      </p:sp>
      <p:sp>
        <p:nvSpPr>
          <p:cNvPr id="29" name="Shape 27"/>
          <p:cNvSpPr/>
          <p:nvPr/>
        </p:nvSpPr>
        <p:spPr>
          <a:xfrm>
            <a:off x="777240" y="4407408"/>
            <a:ext cx="10561320" cy="0"/>
          </a:xfrm>
          <a:prstGeom prst="line">
            <a:avLst/>
          </a:prstGeom>
          <a:noFill/>
          <a:ln w="6350">
            <a:solidFill>
              <a:srgbClr val="DEE7E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77240" y="4471416"/>
            <a:ext cx="20025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Articulation stylisation</a:t>
            </a:r>
            <a:endParaRPr lang="en-US" sz="1470" dirty="0"/>
          </a:p>
        </p:txBody>
      </p:sp>
      <p:sp>
        <p:nvSpPr>
          <p:cNvPr id="31" name="Text 29"/>
          <p:cNvSpPr/>
          <p:nvPr/>
        </p:nvSpPr>
        <p:spPr>
          <a:xfrm>
            <a:off x="2889504" y="4471416"/>
            <a:ext cx="24871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Sleary / Barney</a:t>
            </a:r>
            <a:endParaRPr lang="en-US" sz="1470" dirty="0"/>
          </a:p>
        </p:txBody>
      </p:sp>
      <p:sp>
        <p:nvSpPr>
          <p:cNvPr id="32" name="Text 30"/>
          <p:cNvSpPr/>
          <p:nvPr/>
        </p:nvSpPr>
        <p:spPr>
          <a:xfrm>
            <a:off x="5513832" y="4471416"/>
            <a:ext cx="23774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67D87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thquire / bister</a:t>
            </a:r>
            <a:endParaRPr lang="en-US" sz="1470" dirty="0"/>
          </a:p>
        </p:txBody>
      </p:sp>
      <p:sp>
        <p:nvSpPr>
          <p:cNvPr id="33" name="Text 31"/>
          <p:cNvSpPr/>
          <p:nvPr/>
        </p:nvSpPr>
        <p:spPr>
          <a:xfrm>
            <a:off x="8019288" y="4471416"/>
            <a:ext cx="323697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Lisp versus nasal speech portrayal</a:t>
            </a:r>
            <a:endParaRPr lang="en-US" sz="1470" dirty="0"/>
          </a:p>
        </p:txBody>
      </p:sp>
      <p:sp>
        <p:nvSpPr>
          <p:cNvPr id="34" name="Shape 32"/>
          <p:cNvSpPr/>
          <p:nvPr/>
        </p:nvSpPr>
        <p:spPr>
          <a:xfrm>
            <a:off x="777240" y="5038344"/>
            <a:ext cx="10561320" cy="0"/>
          </a:xfrm>
          <a:prstGeom prst="line">
            <a:avLst/>
          </a:prstGeom>
          <a:noFill/>
          <a:ln w="6350">
            <a:solidFill>
              <a:srgbClr val="DEE7E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77240" y="5102352"/>
            <a:ext cx="200253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Accommodation / performance</a:t>
            </a:r>
            <a:endParaRPr lang="en-US" sz="1470" dirty="0"/>
          </a:p>
        </p:txBody>
      </p:sp>
      <p:sp>
        <p:nvSpPr>
          <p:cNvPr id="36" name="Text 34"/>
          <p:cNvSpPr/>
          <p:nvPr/>
        </p:nvSpPr>
        <p:spPr>
          <a:xfrm>
            <a:off x="2889504" y="5102352"/>
            <a:ext cx="24871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Mrs Plornish / Wegg</a:t>
            </a:r>
            <a:endParaRPr lang="en-US" sz="1470" dirty="0"/>
          </a:p>
        </p:txBody>
      </p:sp>
      <p:sp>
        <p:nvSpPr>
          <p:cNvPr id="37" name="Text 35"/>
          <p:cNvSpPr/>
          <p:nvPr/>
        </p:nvSpPr>
        <p:spPr>
          <a:xfrm>
            <a:off x="5513832" y="5102352"/>
            <a:ext cx="23774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67D87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Me ope / ornate recitation</a:t>
            </a:r>
            <a:endParaRPr lang="en-US" sz="1470" dirty="0"/>
          </a:p>
        </p:txBody>
      </p:sp>
      <p:sp>
        <p:nvSpPr>
          <p:cNvPr id="38" name="Text 36"/>
          <p:cNvSpPr/>
          <p:nvPr/>
        </p:nvSpPr>
        <p:spPr>
          <a:xfrm>
            <a:off x="8019288" y="5102352"/>
            <a:ext cx="3236976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Not equivalent to speaker’s ordinary dialect</a:t>
            </a:r>
            <a:endParaRPr lang="en-US" sz="1470" dirty="0"/>
          </a:p>
        </p:txBody>
      </p:sp>
      <p:sp>
        <p:nvSpPr>
          <p:cNvPr id="39" name="Shape 37"/>
          <p:cNvSpPr/>
          <p:nvPr/>
        </p:nvSpPr>
        <p:spPr>
          <a:xfrm>
            <a:off x="603504" y="606247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31520" y="610819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Some forms also occur in narratorial prose, embedded texts or the speech of multiple characters.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18  DESCRIPTIVE COUNTS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Candidate inventory, by work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109453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Distinct form types (bars) and associated form–speaker links (labels). Values reflect curation, not dialect density.</a:t>
            </a:r>
            <a:endParaRPr lang="en-US" sz="1570" dirty="0"/>
          </a:p>
        </p:txBody>
      </p:sp>
      <p:sp>
        <p:nvSpPr>
          <p:cNvPr id="7" name="Shape 5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19 / 23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9224" y="1938528"/>
            <a:ext cx="10899648" cy="4123944"/>
          </a:xfrm>
          <a:prstGeom prst="roundRect">
            <a:avLst>
              <a:gd name="adj" fmla="val 2661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95528" y="223113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Nicholas Nickleby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3758184" y="2281428"/>
            <a:ext cx="5715000" cy="192024"/>
          </a:xfrm>
          <a:prstGeom prst="rect">
            <a:avLst/>
          </a:prstGeom>
          <a:solidFill>
            <a:srgbClr val="ECF2F5"/>
          </a:solidFill>
          <a:ln w="12700">
            <a:solidFill>
              <a:srgbClr val="ECF2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758184" y="2281428"/>
            <a:ext cx="5715000" cy="192024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592056" y="2231136"/>
            <a:ext cx="16733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183 forms   |   204 links</a:t>
            </a:r>
            <a:endParaRPr lang="en-US" sz="1325" dirty="0"/>
          </a:p>
        </p:txBody>
      </p:sp>
      <p:sp>
        <p:nvSpPr>
          <p:cNvPr id="15" name="Text 13"/>
          <p:cNvSpPr/>
          <p:nvPr/>
        </p:nvSpPr>
        <p:spPr>
          <a:xfrm>
            <a:off x="795528" y="255574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Hard Times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3758184" y="2606040"/>
            <a:ext cx="5715000" cy="192024"/>
          </a:xfrm>
          <a:prstGeom prst="rect">
            <a:avLst/>
          </a:prstGeom>
          <a:solidFill>
            <a:srgbClr val="ECF2F5"/>
          </a:solidFill>
          <a:ln w="12700">
            <a:solidFill>
              <a:srgbClr val="ECF2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758184" y="2606040"/>
            <a:ext cx="1998689" cy="192024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592056" y="2555748"/>
            <a:ext cx="16733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64 forms   |   74 links</a:t>
            </a:r>
            <a:endParaRPr lang="en-US" sz="1325" dirty="0"/>
          </a:p>
        </p:txBody>
      </p:sp>
      <p:sp>
        <p:nvSpPr>
          <p:cNvPr id="19" name="Text 17"/>
          <p:cNvSpPr/>
          <p:nvPr/>
        </p:nvSpPr>
        <p:spPr>
          <a:xfrm>
            <a:off x="795528" y="288036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Bleak House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3758184" y="2930652"/>
            <a:ext cx="5715000" cy="192024"/>
          </a:xfrm>
          <a:prstGeom prst="rect">
            <a:avLst/>
          </a:prstGeom>
          <a:solidFill>
            <a:srgbClr val="ECF2F5"/>
          </a:solidFill>
          <a:ln w="12700">
            <a:solidFill>
              <a:srgbClr val="ECF2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758184" y="2930652"/>
            <a:ext cx="1405328" cy="192024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592056" y="2880360"/>
            <a:ext cx="16733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45 forms   |   61 links</a:t>
            </a:r>
            <a:endParaRPr lang="en-US" sz="1325" dirty="0"/>
          </a:p>
        </p:txBody>
      </p:sp>
      <p:sp>
        <p:nvSpPr>
          <p:cNvPr id="23" name="Text 21"/>
          <p:cNvSpPr/>
          <p:nvPr/>
        </p:nvSpPr>
        <p:spPr>
          <a:xfrm>
            <a:off x="795528" y="3204972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Sketches by Boz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3758184" y="3255264"/>
            <a:ext cx="5715000" cy="192024"/>
          </a:xfrm>
          <a:prstGeom prst="rect">
            <a:avLst/>
          </a:prstGeom>
          <a:solidFill>
            <a:srgbClr val="ECF2F5"/>
          </a:solidFill>
          <a:ln w="12700">
            <a:solidFill>
              <a:srgbClr val="ECF2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758184" y="3255264"/>
            <a:ext cx="1311639" cy="192024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592056" y="3204972"/>
            <a:ext cx="16733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42 forms   |   52 links</a:t>
            </a:r>
            <a:endParaRPr lang="en-US" sz="1325" dirty="0"/>
          </a:p>
        </p:txBody>
      </p:sp>
      <p:sp>
        <p:nvSpPr>
          <p:cNvPr id="27" name="Text 25"/>
          <p:cNvSpPr/>
          <p:nvPr/>
        </p:nvSpPr>
        <p:spPr>
          <a:xfrm>
            <a:off x="795528" y="352958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Oliver Twist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3758184" y="3579876"/>
            <a:ext cx="5715000" cy="192024"/>
          </a:xfrm>
          <a:prstGeom prst="rect">
            <a:avLst/>
          </a:prstGeom>
          <a:solidFill>
            <a:srgbClr val="ECF2F5"/>
          </a:solidFill>
          <a:ln w="12700">
            <a:solidFill>
              <a:srgbClr val="ECF2F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758184" y="3579876"/>
            <a:ext cx="1280410" cy="192024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592056" y="3529584"/>
            <a:ext cx="16733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41 forms   |   64 links</a:t>
            </a:r>
            <a:endParaRPr lang="en-US" sz="1325" dirty="0"/>
          </a:p>
        </p:txBody>
      </p:sp>
      <p:sp>
        <p:nvSpPr>
          <p:cNvPr id="31" name="Text 29"/>
          <p:cNvSpPr/>
          <p:nvPr/>
        </p:nvSpPr>
        <p:spPr>
          <a:xfrm>
            <a:off x="795528" y="385419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The Pickwick Papers</a:t>
            </a:r>
            <a:endParaRPr lang="en-US" sz="1350" dirty="0"/>
          </a:p>
        </p:txBody>
      </p:sp>
      <p:sp>
        <p:nvSpPr>
          <p:cNvPr id="32" name="Shape 30"/>
          <p:cNvSpPr/>
          <p:nvPr/>
        </p:nvSpPr>
        <p:spPr>
          <a:xfrm>
            <a:off x="3758184" y="3904488"/>
            <a:ext cx="5715000" cy="192024"/>
          </a:xfrm>
          <a:prstGeom prst="rect">
            <a:avLst/>
          </a:prstGeom>
          <a:solidFill>
            <a:srgbClr val="ECF2F5"/>
          </a:solidFill>
          <a:ln w="12700">
            <a:solidFill>
              <a:srgbClr val="ECF2F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758184" y="3904488"/>
            <a:ext cx="1217951" cy="192024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592056" y="3854196"/>
            <a:ext cx="16733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39 forms   |   76 links</a:t>
            </a:r>
            <a:endParaRPr lang="en-US" sz="1325" dirty="0"/>
          </a:p>
        </p:txBody>
      </p:sp>
      <p:sp>
        <p:nvSpPr>
          <p:cNvPr id="35" name="Text 33"/>
          <p:cNvSpPr/>
          <p:nvPr/>
        </p:nvSpPr>
        <p:spPr>
          <a:xfrm>
            <a:off x="795528" y="417880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David Copperfield</a:t>
            </a:r>
            <a:endParaRPr lang="en-US" sz="1350" dirty="0"/>
          </a:p>
        </p:txBody>
      </p:sp>
      <p:sp>
        <p:nvSpPr>
          <p:cNvPr id="36" name="Shape 34"/>
          <p:cNvSpPr/>
          <p:nvPr/>
        </p:nvSpPr>
        <p:spPr>
          <a:xfrm>
            <a:off x="3758184" y="4229100"/>
            <a:ext cx="5715000" cy="192024"/>
          </a:xfrm>
          <a:prstGeom prst="rect">
            <a:avLst/>
          </a:prstGeom>
          <a:solidFill>
            <a:srgbClr val="ECF2F5"/>
          </a:solidFill>
          <a:ln w="12700">
            <a:solidFill>
              <a:srgbClr val="ECF2F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3758184" y="4229100"/>
            <a:ext cx="1124262" cy="192024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592056" y="4178808"/>
            <a:ext cx="16733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36 forms   |   50 links</a:t>
            </a:r>
            <a:endParaRPr lang="en-US" sz="1325" dirty="0"/>
          </a:p>
        </p:txBody>
      </p:sp>
      <p:sp>
        <p:nvSpPr>
          <p:cNvPr id="39" name="Text 37"/>
          <p:cNvSpPr/>
          <p:nvPr/>
        </p:nvSpPr>
        <p:spPr>
          <a:xfrm>
            <a:off x="795528" y="45034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Our Mutual Friend</a:t>
            </a:r>
            <a:endParaRPr lang="en-US" sz="1350" dirty="0"/>
          </a:p>
        </p:txBody>
      </p:sp>
      <p:sp>
        <p:nvSpPr>
          <p:cNvPr id="40" name="Shape 38"/>
          <p:cNvSpPr/>
          <p:nvPr/>
        </p:nvSpPr>
        <p:spPr>
          <a:xfrm>
            <a:off x="3758184" y="4553712"/>
            <a:ext cx="5715000" cy="192024"/>
          </a:xfrm>
          <a:prstGeom prst="rect">
            <a:avLst/>
          </a:prstGeom>
          <a:solidFill>
            <a:srgbClr val="ECF2F5"/>
          </a:solidFill>
          <a:ln w="12700">
            <a:solidFill>
              <a:srgbClr val="ECF2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758184" y="4553712"/>
            <a:ext cx="1030574" cy="192024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9592056" y="4503420"/>
            <a:ext cx="16733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33 forms   |   45 links</a:t>
            </a:r>
            <a:endParaRPr lang="en-US" sz="1325" dirty="0"/>
          </a:p>
        </p:txBody>
      </p:sp>
      <p:sp>
        <p:nvSpPr>
          <p:cNvPr id="43" name="Text 41"/>
          <p:cNvSpPr/>
          <p:nvPr/>
        </p:nvSpPr>
        <p:spPr>
          <a:xfrm>
            <a:off x="795528" y="4828032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Martin Chuzzlewit</a:t>
            </a:r>
            <a:endParaRPr lang="en-US" sz="1350" dirty="0"/>
          </a:p>
        </p:txBody>
      </p:sp>
      <p:sp>
        <p:nvSpPr>
          <p:cNvPr id="44" name="Shape 42"/>
          <p:cNvSpPr/>
          <p:nvPr/>
        </p:nvSpPr>
        <p:spPr>
          <a:xfrm>
            <a:off x="3758184" y="4878324"/>
            <a:ext cx="5715000" cy="192024"/>
          </a:xfrm>
          <a:prstGeom prst="rect">
            <a:avLst/>
          </a:prstGeom>
          <a:solidFill>
            <a:srgbClr val="ECF2F5"/>
          </a:solidFill>
          <a:ln w="12700">
            <a:solidFill>
              <a:srgbClr val="ECF2F5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758184" y="4878324"/>
            <a:ext cx="905656" cy="192024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9592056" y="4828032"/>
            <a:ext cx="16733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29 forms   |   47 links</a:t>
            </a:r>
            <a:endParaRPr lang="en-US" sz="1325" dirty="0"/>
          </a:p>
        </p:txBody>
      </p:sp>
      <p:sp>
        <p:nvSpPr>
          <p:cNvPr id="47" name="Text 45"/>
          <p:cNvSpPr/>
          <p:nvPr/>
        </p:nvSpPr>
        <p:spPr>
          <a:xfrm>
            <a:off x="795528" y="515264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Little Dorrit</a:t>
            </a:r>
            <a:endParaRPr lang="en-US" sz="1350" dirty="0"/>
          </a:p>
        </p:txBody>
      </p:sp>
      <p:sp>
        <p:nvSpPr>
          <p:cNvPr id="48" name="Shape 46"/>
          <p:cNvSpPr/>
          <p:nvPr/>
        </p:nvSpPr>
        <p:spPr>
          <a:xfrm>
            <a:off x="3758184" y="5202936"/>
            <a:ext cx="5715000" cy="192024"/>
          </a:xfrm>
          <a:prstGeom prst="rect">
            <a:avLst/>
          </a:prstGeom>
          <a:solidFill>
            <a:srgbClr val="ECF2F5"/>
          </a:solidFill>
          <a:ln w="12700">
            <a:solidFill>
              <a:srgbClr val="ECF2F5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758184" y="5202936"/>
            <a:ext cx="749508" cy="192024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9592056" y="5152644"/>
            <a:ext cx="16733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24 forms   |   29 links</a:t>
            </a:r>
            <a:endParaRPr lang="en-US" sz="1325" dirty="0"/>
          </a:p>
        </p:txBody>
      </p:sp>
      <p:sp>
        <p:nvSpPr>
          <p:cNvPr id="51" name="Text 49"/>
          <p:cNvSpPr/>
          <p:nvPr/>
        </p:nvSpPr>
        <p:spPr>
          <a:xfrm>
            <a:off x="795528" y="547725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Barnaby Rudge</a:t>
            </a:r>
            <a:endParaRPr lang="en-US" sz="1350" dirty="0"/>
          </a:p>
        </p:txBody>
      </p:sp>
      <p:sp>
        <p:nvSpPr>
          <p:cNvPr id="52" name="Shape 50"/>
          <p:cNvSpPr/>
          <p:nvPr/>
        </p:nvSpPr>
        <p:spPr>
          <a:xfrm>
            <a:off x="3758184" y="5527548"/>
            <a:ext cx="5715000" cy="192024"/>
          </a:xfrm>
          <a:prstGeom prst="rect">
            <a:avLst/>
          </a:prstGeom>
          <a:solidFill>
            <a:srgbClr val="ECF2F5"/>
          </a:solidFill>
          <a:ln w="12700">
            <a:solidFill>
              <a:srgbClr val="ECF2F5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3758184" y="5527548"/>
            <a:ext cx="593361" cy="192024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9592056" y="5477256"/>
            <a:ext cx="16733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19 forms   |   27 links</a:t>
            </a:r>
            <a:endParaRPr lang="en-US" sz="1325" dirty="0"/>
          </a:p>
        </p:txBody>
      </p:sp>
      <p:sp>
        <p:nvSpPr>
          <p:cNvPr id="55" name="Shape 53"/>
          <p:cNvSpPr/>
          <p:nvPr/>
        </p:nvSpPr>
        <p:spPr>
          <a:xfrm>
            <a:off x="603504" y="610819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731520" y="615391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Do not compare “dialect frequency” across books without utterance token counts, normalisation and harmonised inclusion criteria.</a:t>
            </a:r>
            <a:endParaRPr lang="en-US" sz="11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19  DISCOURSE HIERARCHY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A quotation does not identify a speaker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109453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Nested reporting can make the same typography misleading for automated attribution.</a:t>
            </a:r>
            <a:endParaRPr lang="en-US" sz="1570" dirty="0"/>
          </a:p>
        </p:txBody>
      </p:sp>
      <p:sp>
        <p:nvSpPr>
          <p:cNvPr id="7" name="Shape 5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20 / 23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67512" y="1993392"/>
            <a:ext cx="3575304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41248" y="2212848"/>
            <a:ext cx="32186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LEVEL 1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41248" y="2779776"/>
            <a:ext cx="3218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Dickens’s narrator or first-person memoir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841248" y="3840480"/>
            <a:ext cx="32004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Storytelling framework: dialogue may be narrated, represented or summarised.</a:t>
            </a:r>
            <a:endParaRPr lang="en-US" sz="1610" dirty="0"/>
          </a:p>
        </p:txBody>
      </p:sp>
      <p:sp>
        <p:nvSpPr>
          <p:cNvPr id="14" name="Shape 12"/>
          <p:cNvSpPr/>
          <p:nvPr/>
        </p:nvSpPr>
        <p:spPr>
          <a:xfrm>
            <a:off x="4425696" y="1993392"/>
            <a:ext cx="3575304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99432" y="2212848"/>
            <a:ext cx="32186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LEVEL 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9432" y="2779776"/>
            <a:ext cx="3218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One character’s direct speech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4599432" y="3840480"/>
            <a:ext cx="32004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Mrs Gamp speaks; she may recount a past conversation.</a:t>
            </a:r>
            <a:endParaRPr lang="en-US" sz="1610" dirty="0"/>
          </a:p>
        </p:txBody>
      </p:sp>
      <p:sp>
        <p:nvSpPr>
          <p:cNvPr id="18" name="Shape 16"/>
          <p:cNvSpPr/>
          <p:nvPr/>
        </p:nvSpPr>
        <p:spPr>
          <a:xfrm>
            <a:off x="8183880" y="1993392"/>
            <a:ext cx="3575304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57616" y="2212848"/>
            <a:ext cx="32186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LEVEL 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357616" y="2779776"/>
            <a:ext cx="321868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Quoted speech inside that account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8357616" y="3840480"/>
            <a:ext cx="32004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“inwallable” is attributed to Mrs Harris in Gamp’s anecdote.</a:t>
            </a:r>
            <a:endParaRPr lang="en-US" sz="1610" dirty="0"/>
          </a:p>
        </p:txBody>
      </p:sp>
      <p:sp>
        <p:nvSpPr>
          <p:cNvPr id="22" name="Shape 20"/>
          <p:cNvSpPr/>
          <p:nvPr/>
        </p:nvSpPr>
        <p:spPr>
          <a:xfrm>
            <a:off x="694944" y="5285232"/>
            <a:ext cx="10808208" cy="603504"/>
          </a:xfrm>
          <a:prstGeom prst="roundRect">
            <a:avLst>
              <a:gd name="adj" fmla="val 18182"/>
            </a:avLst>
          </a:prstGeom>
          <a:solidFill>
            <a:srgbClr val="EAF5F5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5440680"/>
            <a:ext cx="10222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Narrator → character’s speech → character’s recollected quotation</a:t>
            </a:r>
            <a:endParaRPr lang="en-US" sz="1950" dirty="0"/>
          </a:p>
        </p:txBody>
      </p:sp>
      <p:sp>
        <p:nvSpPr>
          <p:cNvPr id="24" name="Shape 22"/>
          <p:cNvSpPr/>
          <p:nvPr/>
        </p:nvSpPr>
        <p:spPr>
          <a:xfrm>
            <a:off x="603504" y="6044184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6089904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Record the current utterer and the represented earlier utterer separately; never assign every quoted token to the outermost speaker.</a:t>
            </a:r>
            <a:endParaRPr lang="en-US" sz="117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20  ANNOTATION MODEL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Keep form, mode, speaker and confidence independent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109453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Example of a hierarchical research encoding (illustrative XML; not an existing annotation).</a:t>
            </a:r>
            <a:endParaRPr lang="en-US" sz="1570" dirty="0"/>
          </a:p>
        </p:txBody>
      </p:sp>
      <p:sp>
        <p:nvSpPr>
          <p:cNvPr id="7" name="Shape 5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21 / 23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76656" y="1956816"/>
            <a:ext cx="5797296" cy="3995928"/>
          </a:xfrm>
          <a:prstGeom prst="roundRect">
            <a:avLst>
              <a:gd name="adj" fmla="val 2746"/>
            </a:avLst>
          </a:prstGeom>
          <a:solidFill>
            <a:srgbClr val="1D3D5A"/>
          </a:solidFill>
          <a:ln w="11430">
            <a:solidFill>
              <a:srgbClr val="1D3D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2240280"/>
            <a:ext cx="5385816" cy="3511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FFFFFF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&lt;utterance who="#Gamp" mode="spoken"</a:t>
            </a:r>
            <a:endParaRPr lang="en-US" sz="159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FFFFFF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           embedding-depth="1"&gt;</a:t>
            </a:r>
            <a:endParaRPr lang="en-US" sz="159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FFFFFF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  ... &lt;quote who="#MrsHarris"</a:t>
            </a:r>
            <a:endParaRPr lang="en-US" sz="159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FFFFFF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             mode="recalled-spoken"</a:t>
            </a:r>
            <a:endParaRPr lang="en-US" sz="159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FFFFFF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             embedding-depth="2"&gt;</a:t>
            </a:r>
            <a:endParaRPr lang="en-US" sz="159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FFFFFF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        &lt;w orig="inwallable" norm="invaluable"/&gt;</a:t>
            </a:r>
            <a:endParaRPr lang="en-US" sz="159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FFFFFF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      &lt;/quote&gt; ...</a:t>
            </a:r>
            <a:endParaRPr lang="en-US" sz="159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590" dirty="0">
                <a:solidFill>
                  <a:srgbClr val="FFFFFF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&lt;/utterance&gt;</a:t>
            </a:r>
            <a:endParaRPr lang="en-US" sz="1590" dirty="0"/>
          </a:p>
        </p:txBody>
      </p:sp>
      <p:sp>
        <p:nvSpPr>
          <p:cNvPr id="12" name="Shape 10"/>
          <p:cNvSpPr/>
          <p:nvPr/>
        </p:nvSpPr>
        <p:spPr>
          <a:xfrm>
            <a:off x="6629400" y="1956816"/>
            <a:ext cx="4901184" cy="3995928"/>
          </a:xfrm>
          <a:prstGeom prst="roundRect">
            <a:avLst>
              <a:gd name="adj" fmla="val 274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48856" y="2139696"/>
            <a:ext cx="97840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Token</a:t>
            </a:r>
            <a:endParaRPr lang="en-US" sz="1620" dirty="0"/>
          </a:p>
        </p:txBody>
      </p:sp>
      <p:sp>
        <p:nvSpPr>
          <p:cNvPr id="14" name="Text 12"/>
          <p:cNvSpPr/>
          <p:nvPr/>
        </p:nvSpPr>
        <p:spPr>
          <a:xfrm>
            <a:off x="7863840" y="2139696"/>
            <a:ext cx="346557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Original orthography; case-sensitive display + normalisation</a:t>
            </a:r>
            <a:endParaRPr lang="en-US" sz="1440" dirty="0"/>
          </a:p>
        </p:txBody>
      </p:sp>
      <p:sp>
        <p:nvSpPr>
          <p:cNvPr id="15" name="Text 13"/>
          <p:cNvSpPr/>
          <p:nvPr/>
        </p:nvSpPr>
        <p:spPr>
          <a:xfrm>
            <a:off x="6848856" y="2852928"/>
            <a:ext cx="97840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Context</a:t>
            </a:r>
            <a:endParaRPr lang="en-US" sz="1620" dirty="0"/>
          </a:p>
        </p:txBody>
      </p:sp>
      <p:sp>
        <p:nvSpPr>
          <p:cNvPr id="16" name="Text 14"/>
          <p:cNvSpPr/>
          <p:nvPr/>
        </p:nvSpPr>
        <p:spPr>
          <a:xfrm>
            <a:off x="7863840" y="2852928"/>
            <a:ext cx="346557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Work, chapter/episode, passage offsets, edition</a:t>
            </a:r>
            <a:endParaRPr lang="en-US" sz="1440" dirty="0"/>
          </a:p>
        </p:txBody>
      </p:sp>
      <p:sp>
        <p:nvSpPr>
          <p:cNvPr id="17" name="Text 15"/>
          <p:cNvSpPr/>
          <p:nvPr/>
        </p:nvSpPr>
        <p:spPr>
          <a:xfrm>
            <a:off x="6848856" y="3566160"/>
            <a:ext cx="97840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Discourse</a:t>
            </a:r>
            <a:endParaRPr lang="en-US" sz="1620" dirty="0"/>
          </a:p>
        </p:txBody>
      </p:sp>
      <p:sp>
        <p:nvSpPr>
          <p:cNvPr id="18" name="Text 16"/>
          <p:cNvSpPr/>
          <p:nvPr/>
        </p:nvSpPr>
        <p:spPr>
          <a:xfrm>
            <a:off x="7863840" y="3566160"/>
            <a:ext cx="346557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Spoken / written / thought / quoted / ambiguous</a:t>
            </a:r>
            <a:endParaRPr lang="en-US" sz="1440" dirty="0"/>
          </a:p>
        </p:txBody>
      </p:sp>
      <p:sp>
        <p:nvSpPr>
          <p:cNvPr id="19" name="Text 17"/>
          <p:cNvSpPr/>
          <p:nvPr/>
        </p:nvSpPr>
        <p:spPr>
          <a:xfrm>
            <a:off x="6848856" y="4279392"/>
            <a:ext cx="97840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Relation</a:t>
            </a:r>
            <a:endParaRPr lang="en-US" sz="1620" dirty="0"/>
          </a:p>
        </p:txBody>
      </p:sp>
      <p:sp>
        <p:nvSpPr>
          <p:cNvPr id="20" name="Text 18"/>
          <p:cNvSpPr/>
          <p:nvPr/>
        </p:nvSpPr>
        <p:spPr>
          <a:xfrm>
            <a:off x="7863840" y="4279392"/>
            <a:ext cx="346557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Current speaker; source of embedded quotation</a:t>
            </a:r>
            <a:endParaRPr lang="en-US" sz="1440" dirty="0"/>
          </a:p>
        </p:txBody>
      </p:sp>
      <p:sp>
        <p:nvSpPr>
          <p:cNvPr id="21" name="Text 19"/>
          <p:cNvSpPr/>
          <p:nvPr/>
        </p:nvSpPr>
        <p:spPr>
          <a:xfrm>
            <a:off x="6848856" y="4992624"/>
            <a:ext cx="97840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Review</a:t>
            </a:r>
            <a:endParaRPr lang="en-US" sz="1620" dirty="0"/>
          </a:p>
        </p:txBody>
      </p:sp>
      <p:sp>
        <p:nvSpPr>
          <p:cNvPr id="22" name="Text 20"/>
          <p:cNvSpPr/>
          <p:nvPr/>
        </p:nvSpPr>
        <p:spPr>
          <a:xfrm>
            <a:off x="7863840" y="4992624"/>
            <a:ext cx="346557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Independent attribution, confidence, review notes</a:t>
            </a:r>
            <a:endParaRPr lang="en-US" sz="1440" dirty="0"/>
          </a:p>
        </p:txBody>
      </p:sp>
      <p:sp>
        <p:nvSpPr>
          <p:cNvPr id="23" name="Shape 21"/>
          <p:cNvSpPr/>
          <p:nvPr/>
        </p:nvSpPr>
        <p:spPr>
          <a:xfrm>
            <a:off x="603504" y="6108192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1520" y="6153912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A printed quotation mark alone is not evidence of direct speech: speech, thought and written documents must be separated.</a:t>
            </a:r>
            <a:endParaRPr lang="en-US" sz="117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21  FROM EXPLORATORY TO PUBLISHABLE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Validation and reproducibility checklist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109453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What needs to happen before making quantitative claims about Dickensian dialect?</a:t>
            </a:r>
            <a:endParaRPr lang="en-US" sz="1570" dirty="0"/>
          </a:p>
        </p:txBody>
      </p:sp>
      <p:sp>
        <p:nvSpPr>
          <p:cNvPr id="7" name="Shape 5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22 / 23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40080" y="1956816"/>
            <a:ext cx="3566160" cy="1773936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093976"/>
            <a:ext cx="502920" cy="384048"/>
          </a:xfrm>
          <a:prstGeom prst="roundRect">
            <a:avLst>
              <a:gd name="adj" fmla="val 28571"/>
            </a:avLst>
          </a:prstGeom>
          <a:solidFill>
            <a:srgbClr val="167D87"/>
          </a:solidFill>
          <a:ln w="11430">
            <a:solidFill>
              <a:srgbClr val="167D8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21579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01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389888" y="2121408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FIX TEXTS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822960" y="2688336"/>
            <a:ext cx="32461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Record edition, file hash, encoding and version.</a:t>
            </a:r>
            <a:endParaRPr lang="en-US" sz="1620" dirty="0"/>
          </a:p>
        </p:txBody>
      </p:sp>
      <p:sp>
        <p:nvSpPr>
          <p:cNvPr id="15" name="Shape 13"/>
          <p:cNvSpPr/>
          <p:nvPr/>
        </p:nvSpPr>
        <p:spPr>
          <a:xfrm>
            <a:off x="4398264" y="1956816"/>
            <a:ext cx="3566160" cy="1773936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35424" y="2093976"/>
            <a:ext cx="502920" cy="384048"/>
          </a:xfrm>
          <a:prstGeom prst="roundRect">
            <a:avLst>
              <a:gd name="adj" fmla="val 28571"/>
            </a:avLst>
          </a:prstGeom>
          <a:solidFill>
            <a:srgbClr val="167D87"/>
          </a:solidFill>
          <a:ln w="11430">
            <a:solidFill>
              <a:srgbClr val="167D8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81144" y="21579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02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148072" y="2121408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EXHAUSTIVE SEARCH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4581144" y="2688336"/>
            <a:ext cx="32461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Retrieve candidates by concordance + orthographic variants.</a:t>
            </a:r>
            <a:endParaRPr lang="en-US" sz="1620" dirty="0"/>
          </a:p>
        </p:txBody>
      </p:sp>
      <p:sp>
        <p:nvSpPr>
          <p:cNvPr id="20" name="Shape 18"/>
          <p:cNvSpPr/>
          <p:nvPr/>
        </p:nvSpPr>
        <p:spPr>
          <a:xfrm>
            <a:off x="8156448" y="1956816"/>
            <a:ext cx="3566160" cy="1773936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93608" y="2093976"/>
            <a:ext cx="502920" cy="384048"/>
          </a:xfrm>
          <a:prstGeom prst="roundRect">
            <a:avLst>
              <a:gd name="adj" fmla="val 28571"/>
            </a:avLst>
          </a:prstGeom>
          <a:solidFill>
            <a:srgbClr val="167D87"/>
          </a:solidFill>
          <a:ln w="11430">
            <a:solidFill>
              <a:srgbClr val="167D8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39328" y="215798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03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906256" y="2121408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INDEPENDENT REVIEW</a:t>
            </a:r>
            <a:endParaRPr lang="en-US" sz="1750" dirty="0"/>
          </a:p>
        </p:txBody>
      </p:sp>
      <p:sp>
        <p:nvSpPr>
          <p:cNvPr id="24" name="Text 22"/>
          <p:cNvSpPr/>
          <p:nvPr/>
        </p:nvSpPr>
        <p:spPr>
          <a:xfrm>
            <a:off x="8339328" y="2688336"/>
            <a:ext cx="32461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Double-annotate uncertain speaker and discourse cases.</a:t>
            </a:r>
            <a:endParaRPr lang="en-US" sz="1620" dirty="0"/>
          </a:p>
        </p:txBody>
      </p:sp>
      <p:sp>
        <p:nvSpPr>
          <p:cNvPr id="25" name="Shape 23"/>
          <p:cNvSpPr/>
          <p:nvPr/>
        </p:nvSpPr>
        <p:spPr>
          <a:xfrm>
            <a:off x="640080" y="3877056"/>
            <a:ext cx="3566160" cy="1773936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77240" y="4014216"/>
            <a:ext cx="502920" cy="384048"/>
          </a:xfrm>
          <a:prstGeom prst="roundRect">
            <a:avLst>
              <a:gd name="adj" fmla="val 28571"/>
            </a:avLst>
          </a:prstGeom>
          <a:solidFill>
            <a:srgbClr val="167D87"/>
          </a:solidFill>
          <a:ln w="11430">
            <a:solidFill>
              <a:srgbClr val="167D8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2960" y="407822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04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389888" y="4041648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NORMALISE COUNTS</a:t>
            </a:r>
            <a:endParaRPr lang="en-US" sz="1750" dirty="0"/>
          </a:p>
        </p:txBody>
      </p:sp>
      <p:sp>
        <p:nvSpPr>
          <p:cNvPr id="29" name="Text 27"/>
          <p:cNvSpPr/>
          <p:nvPr/>
        </p:nvSpPr>
        <p:spPr>
          <a:xfrm>
            <a:off x="822960" y="4608576"/>
            <a:ext cx="32461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Per-speaker utterance tokens; rates per 1,000 words.</a:t>
            </a:r>
            <a:endParaRPr lang="en-US" sz="1620" dirty="0"/>
          </a:p>
        </p:txBody>
      </p:sp>
      <p:sp>
        <p:nvSpPr>
          <p:cNvPr id="30" name="Shape 28"/>
          <p:cNvSpPr/>
          <p:nvPr/>
        </p:nvSpPr>
        <p:spPr>
          <a:xfrm>
            <a:off x="4398264" y="3877056"/>
            <a:ext cx="3566160" cy="1773936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35424" y="4014216"/>
            <a:ext cx="502920" cy="384048"/>
          </a:xfrm>
          <a:prstGeom prst="roundRect">
            <a:avLst>
              <a:gd name="adj" fmla="val 28571"/>
            </a:avLst>
          </a:prstGeom>
          <a:solidFill>
            <a:srgbClr val="167D87"/>
          </a:solidFill>
          <a:ln w="11430">
            <a:solidFill>
              <a:srgbClr val="167D8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81144" y="407822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05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5148072" y="4041648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ROBUSTNESS</a:t>
            </a:r>
            <a:endParaRPr lang="en-US" sz="1750" dirty="0"/>
          </a:p>
        </p:txBody>
      </p:sp>
      <p:sp>
        <p:nvSpPr>
          <p:cNvPr id="34" name="Text 32"/>
          <p:cNvSpPr/>
          <p:nvPr/>
        </p:nvSpPr>
        <p:spPr>
          <a:xfrm>
            <a:off x="4581144" y="4608576"/>
            <a:ext cx="32461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Sensitivity to category definitions and weak evidence.</a:t>
            </a:r>
            <a:endParaRPr lang="en-US" sz="1620" dirty="0"/>
          </a:p>
        </p:txBody>
      </p:sp>
      <p:sp>
        <p:nvSpPr>
          <p:cNvPr id="35" name="Shape 33"/>
          <p:cNvSpPr/>
          <p:nvPr/>
        </p:nvSpPr>
        <p:spPr>
          <a:xfrm>
            <a:off x="8156448" y="3877056"/>
            <a:ext cx="3566160" cy="1773936"/>
          </a:xfrm>
          <a:prstGeom prst="roundRect">
            <a:avLst>
              <a:gd name="adj" fmla="val 6186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293608" y="4014216"/>
            <a:ext cx="502920" cy="384048"/>
          </a:xfrm>
          <a:prstGeom prst="roundRect">
            <a:avLst>
              <a:gd name="adj" fmla="val 28571"/>
            </a:avLst>
          </a:prstGeom>
          <a:solidFill>
            <a:srgbClr val="167D87"/>
          </a:solidFill>
          <a:ln w="11430">
            <a:solidFill>
              <a:srgbClr val="167D8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339328" y="4078224"/>
            <a:ext cx="41148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06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8906256" y="4041648"/>
            <a:ext cx="264261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18304A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RELEASE</a:t>
            </a:r>
            <a:endParaRPr lang="en-US" sz="1750" dirty="0"/>
          </a:p>
        </p:txBody>
      </p:sp>
      <p:sp>
        <p:nvSpPr>
          <p:cNvPr id="39" name="Text 37"/>
          <p:cNvSpPr/>
          <p:nvPr/>
        </p:nvSpPr>
        <p:spPr>
          <a:xfrm>
            <a:off x="8339328" y="4608576"/>
            <a:ext cx="32461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Versioned CSV/JSON, documentation and transparent exclusions.</a:t>
            </a:r>
            <a:endParaRPr lang="en-US" sz="1620" dirty="0"/>
          </a:p>
        </p:txBody>
      </p:sp>
      <p:sp>
        <p:nvSpPr>
          <p:cNvPr id="40" name="Shape 38"/>
          <p:cNvSpPr/>
          <p:nvPr/>
        </p:nvSpPr>
        <p:spPr>
          <a:xfrm>
            <a:off x="603504" y="6025896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31520" y="6071616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Research questions: Which characters share forms? Which spellings are highly distinctive after exposure correction? Where is “accent” actually an idiolect or performed voice?</a:t>
            </a:r>
            <a:endParaRPr lang="en-US" sz="117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7324E"/>
          </a:solidFill>
          <a:ln w="12700">
            <a:solidFill>
              <a:srgbClr val="17324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76072" y="173736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spc="170" kern="0" dirty="0">
                <a:solidFill>
                  <a:srgbClr val="C7E3E8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22  SOURCES &amp; INTERPRETATION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76072" y="832104"/>
            <a:ext cx="59436" cy="576072"/>
          </a:xfrm>
          <a:prstGeom prst="rect">
            <a:avLst/>
          </a:prstGeom>
          <a:solidFill>
            <a:srgbClr val="167D87"/>
          </a:solidFill>
          <a:ln w="12700">
            <a:solidFill>
              <a:srgbClr val="167D8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13816" y="79552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17324E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Source texts, provenance and next step</a:t>
            </a:r>
            <a:endParaRPr lang="en-US" sz="3100" dirty="0"/>
          </a:p>
        </p:txBody>
      </p:sp>
      <p:sp>
        <p:nvSpPr>
          <p:cNvPr id="6" name="Text 4"/>
          <p:cNvSpPr/>
          <p:nvPr/>
        </p:nvSpPr>
        <p:spPr>
          <a:xfrm>
            <a:off x="621792" y="1463040"/>
            <a:ext cx="10945368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51687D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The current public-facing graph is an exploratory index into the literary evidence.</a:t>
            </a:r>
            <a:endParaRPr lang="en-US" sz="1570" dirty="0"/>
          </a:p>
        </p:txBody>
      </p:sp>
      <p:sp>
        <p:nvSpPr>
          <p:cNvPr id="7" name="Shape 5"/>
          <p:cNvSpPr/>
          <p:nvPr/>
        </p:nvSpPr>
        <p:spPr>
          <a:xfrm>
            <a:off x="603504" y="6437376"/>
            <a:ext cx="10972800" cy="0"/>
          </a:xfrm>
          <a:prstGeom prst="line">
            <a:avLst/>
          </a:prstGeom>
          <a:noFill/>
          <a:ln w="10160">
            <a:solidFill>
              <a:srgbClr val="D6E1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2648" y="6519672"/>
            <a:ext cx="8503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© Tomoji Tabata (DH UOsaka)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0533888" y="6510528"/>
            <a:ext cx="10241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23 / 23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58368" y="1929384"/>
            <a:ext cx="5340096" cy="40233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2104" y="2093976"/>
            <a:ext cx="4846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SOURCE TEXTS  /  PROJECT GUTENBERG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32104" y="2478024"/>
            <a:ext cx="3931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The Pickwick Papers</a:t>
            </a:r>
            <a:endParaRPr lang="en-US" sz="1430" dirty="0"/>
          </a:p>
        </p:txBody>
      </p:sp>
      <p:sp>
        <p:nvSpPr>
          <p:cNvPr id="13" name="Text 11"/>
          <p:cNvSpPr/>
          <p:nvPr/>
        </p:nvSpPr>
        <p:spPr>
          <a:xfrm>
            <a:off x="4937760" y="2478024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#580</a:t>
            </a:r>
            <a:endParaRPr lang="en-US" sz="1330" dirty="0"/>
          </a:p>
        </p:txBody>
      </p:sp>
      <p:sp>
        <p:nvSpPr>
          <p:cNvPr id="14" name="Text 12"/>
          <p:cNvSpPr/>
          <p:nvPr/>
        </p:nvSpPr>
        <p:spPr>
          <a:xfrm>
            <a:off x="832104" y="2775204"/>
            <a:ext cx="3931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Oliver Twist</a:t>
            </a:r>
            <a:endParaRPr lang="en-US" sz="1430" dirty="0"/>
          </a:p>
        </p:txBody>
      </p:sp>
      <p:sp>
        <p:nvSpPr>
          <p:cNvPr id="15" name="Text 13"/>
          <p:cNvSpPr/>
          <p:nvPr/>
        </p:nvSpPr>
        <p:spPr>
          <a:xfrm>
            <a:off x="4937760" y="2775204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#730</a:t>
            </a:r>
            <a:endParaRPr lang="en-US" sz="1330" dirty="0"/>
          </a:p>
        </p:txBody>
      </p:sp>
      <p:sp>
        <p:nvSpPr>
          <p:cNvPr id="16" name="Text 14"/>
          <p:cNvSpPr/>
          <p:nvPr/>
        </p:nvSpPr>
        <p:spPr>
          <a:xfrm>
            <a:off x="832104" y="3072384"/>
            <a:ext cx="3931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Nicholas Nickleby</a:t>
            </a:r>
            <a:endParaRPr lang="en-US" sz="1430" dirty="0"/>
          </a:p>
        </p:txBody>
      </p:sp>
      <p:sp>
        <p:nvSpPr>
          <p:cNvPr id="17" name="Text 15"/>
          <p:cNvSpPr/>
          <p:nvPr/>
        </p:nvSpPr>
        <p:spPr>
          <a:xfrm>
            <a:off x="4937760" y="3072384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#967</a:t>
            </a:r>
            <a:endParaRPr lang="en-US" sz="1330" dirty="0"/>
          </a:p>
        </p:txBody>
      </p:sp>
      <p:sp>
        <p:nvSpPr>
          <p:cNvPr id="18" name="Text 16"/>
          <p:cNvSpPr/>
          <p:nvPr/>
        </p:nvSpPr>
        <p:spPr>
          <a:xfrm>
            <a:off x="832104" y="3369564"/>
            <a:ext cx="3931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Barnaby Rudge</a:t>
            </a:r>
            <a:endParaRPr lang="en-US" sz="1430" dirty="0"/>
          </a:p>
        </p:txBody>
      </p:sp>
      <p:sp>
        <p:nvSpPr>
          <p:cNvPr id="19" name="Text 17"/>
          <p:cNvSpPr/>
          <p:nvPr/>
        </p:nvSpPr>
        <p:spPr>
          <a:xfrm>
            <a:off x="4937760" y="3369564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#917</a:t>
            </a:r>
            <a:endParaRPr lang="en-US" sz="1330" dirty="0"/>
          </a:p>
        </p:txBody>
      </p:sp>
      <p:sp>
        <p:nvSpPr>
          <p:cNvPr id="20" name="Text 18"/>
          <p:cNvSpPr/>
          <p:nvPr/>
        </p:nvSpPr>
        <p:spPr>
          <a:xfrm>
            <a:off x="832104" y="3666744"/>
            <a:ext cx="3931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Martin Chuzzlewit</a:t>
            </a:r>
            <a:endParaRPr lang="en-US" sz="1430" dirty="0"/>
          </a:p>
        </p:txBody>
      </p:sp>
      <p:sp>
        <p:nvSpPr>
          <p:cNvPr id="21" name="Text 19"/>
          <p:cNvSpPr/>
          <p:nvPr/>
        </p:nvSpPr>
        <p:spPr>
          <a:xfrm>
            <a:off x="4937760" y="3666744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#968</a:t>
            </a:r>
            <a:endParaRPr lang="en-US" sz="1330" dirty="0"/>
          </a:p>
        </p:txBody>
      </p:sp>
      <p:sp>
        <p:nvSpPr>
          <p:cNvPr id="22" name="Text 20"/>
          <p:cNvSpPr/>
          <p:nvPr/>
        </p:nvSpPr>
        <p:spPr>
          <a:xfrm>
            <a:off x="832104" y="3963924"/>
            <a:ext cx="3931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David Copperfield</a:t>
            </a:r>
            <a:endParaRPr lang="en-US" sz="1430" dirty="0"/>
          </a:p>
        </p:txBody>
      </p:sp>
      <p:sp>
        <p:nvSpPr>
          <p:cNvPr id="23" name="Text 21"/>
          <p:cNvSpPr/>
          <p:nvPr/>
        </p:nvSpPr>
        <p:spPr>
          <a:xfrm>
            <a:off x="4937760" y="3963924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#766</a:t>
            </a:r>
            <a:endParaRPr lang="en-US" sz="1330" dirty="0"/>
          </a:p>
        </p:txBody>
      </p:sp>
      <p:sp>
        <p:nvSpPr>
          <p:cNvPr id="24" name="Text 22"/>
          <p:cNvSpPr/>
          <p:nvPr/>
        </p:nvSpPr>
        <p:spPr>
          <a:xfrm>
            <a:off x="832104" y="4261104"/>
            <a:ext cx="3931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Bleak House</a:t>
            </a:r>
            <a:endParaRPr lang="en-US" sz="1430" dirty="0"/>
          </a:p>
        </p:txBody>
      </p:sp>
      <p:sp>
        <p:nvSpPr>
          <p:cNvPr id="25" name="Text 23"/>
          <p:cNvSpPr/>
          <p:nvPr/>
        </p:nvSpPr>
        <p:spPr>
          <a:xfrm>
            <a:off x="4937760" y="4261104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#1023</a:t>
            </a:r>
            <a:endParaRPr lang="en-US" sz="1330" dirty="0"/>
          </a:p>
        </p:txBody>
      </p:sp>
      <p:sp>
        <p:nvSpPr>
          <p:cNvPr id="26" name="Text 24"/>
          <p:cNvSpPr/>
          <p:nvPr/>
        </p:nvSpPr>
        <p:spPr>
          <a:xfrm>
            <a:off x="832104" y="4558284"/>
            <a:ext cx="3931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Hard Times</a:t>
            </a:r>
            <a:endParaRPr lang="en-US" sz="1430" dirty="0"/>
          </a:p>
        </p:txBody>
      </p:sp>
      <p:sp>
        <p:nvSpPr>
          <p:cNvPr id="27" name="Text 25"/>
          <p:cNvSpPr/>
          <p:nvPr/>
        </p:nvSpPr>
        <p:spPr>
          <a:xfrm>
            <a:off x="4937760" y="4558284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#786</a:t>
            </a:r>
            <a:endParaRPr lang="en-US" sz="1330" dirty="0"/>
          </a:p>
        </p:txBody>
      </p:sp>
      <p:sp>
        <p:nvSpPr>
          <p:cNvPr id="28" name="Text 26"/>
          <p:cNvSpPr/>
          <p:nvPr/>
        </p:nvSpPr>
        <p:spPr>
          <a:xfrm>
            <a:off x="832104" y="4855464"/>
            <a:ext cx="3931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Little Dorrit</a:t>
            </a:r>
            <a:endParaRPr lang="en-US" sz="1430" dirty="0"/>
          </a:p>
        </p:txBody>
      </p:sp>
      <p:sp>
        <p:nvSpPr>
          <p:cNvPr id="29" name="Text 27"/>
          <p:cNvSpPr/>
          <p:nvPr/>
        </p:nvSpPr>
        <p:spPr>
          <a:xfrm>
            <a:off x="4937760" y="4855464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#963</a:t>
            </a:r>
            <a:endParaRPr lang="en-US" sz="1330" dirty="0"/>
          </a:p>
        </p:txBody>
      </p:sp>
      <p:sp>
        <p:nvSpPr>
          <p:cNvPr id="30" name="Text 28"/>
          <p:cNvSpPr/>
          <p:nvPr/>
        </p:nvSpPr>
        <p:spPr>
          <a:xfrm>
            <a:off x="832104" y="5152644"/>
            <a:ext cx="3931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Our Mutual Friend</a:t>
            </a:r>
            <a:endParaRPr lang="en-US" sz="1430" dirty="0"/>
          </a:p>
        </p:txBody>
      </p:sp>
      <p:sp>
        <p:nvSpPr>
          <p:cNvPr id="31" name="Text 29"/>
          <p:cNvSpPr/>
          <p:nvPr/>
        </p:nvSpPr>
        <p:spPr>
          <a:xfrm>
            <a:off x="4937760" y="5152644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#883</a:t>
            </a:r>
            <a:endParaRPr lang="en-US" sz="1330" dirty="0"/>
          </a:p>
        </p:txBody>
      </p:sp>
      <p:sp>
        <p:nvSpPr>
          <p:cNvPr id="32" name="Text 30"/>
          <p:cNvSpPr/>
          <p:nvPr/>
        </p:nvSpPr>
        <p:spPr>
          <a:xfrm>
            <a:off x="832104" y="5449824"/>
            <a:ext cx="39319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Sketches by Boz</a:t>
            </a:r>
            <a:endParaRPr lang="en-US" sz="1430" dirty="0"/>
          </a:p>
        </p:txBody>
      </p:sp>
      <p:sp>
        <p:nvSpPr>
          <p:cNvPr id="33" name="Text 31"/>
          <p:cNvSpPr/>
          <p:nvPr/>
        </p:nvSpPr>
        <p:spPr>
          <a:xfrm>
            <a:off x="4937760" y="5449824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697B8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#882</a:t>
            </a:r>
            <a:endParaRPr lang="en-US" sz="1330" dirty="0"/>
          </a:p>
        </p:txBody>
      </p:sp>
      <p:sp>
        <p:nvSpPr>
          <p:cNvPr id="34" name="Shape 32"/>
          <p:cNvSpPr/>
          <p:nvPr/>
        </p:nvSpPr>
        <p:spPr>
          <a:xfrm>
            <a:off x="6153912" y="1929384"/>
            <a:ext cx="5340096" cy="4023360"/>
          </a:xfrm>
          <a:prstGeom prst="roundRect">
            <a:avLst>
              <a:gd name="adj" fmla="val 2727"/>
            </a:avLst>
          </a:prstGeom>
          <a:solidFill>
            <a:srgbClr val="EAF5F5"/>
          </a:solidFill>
          <a:ln w="11430">
            <a:solidFill>
              <a:srgbClr val="DEE7E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364224" y="2103120"/>
            <a:ext cx="48097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167D87"/>
                </a:solidFill>
                <a:latin typeface="Gill Sans Semi Bold" pitchFamily="34" charset="0"/>
                <a:ea typeface="Gill Sans Semi Bold" pitchFamily="34" charset="-122"/>
                <a:cs typeface="Gill Sans Semi Bold" pitchFamily="34" charset="-120"/>
              </a:rPr>
              <a:t>INTERPRETATION NOTES</a:t>
            </a:r>
            <a:endParaRPr lang="en-US" sz="1680" dirty="0"/>
          </a:p>
        </p:txBody>
      </p:sp>
      <p:sp>
        <p:nvSpPr>
          <p:cNvPr id="36" name="Text 34"/>
          <p:cNvSpPr/>
          <p:nvPr/>
        </p:nvSpPr>
        <p:spPr>
          <a:xfrm>
            <a:off x="6364224" y="2587752"/>
            <a:ext cx="4690872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1.  All counts derive from the project’s bundled dataset (11-work edition).</a:t>
            </a:r>
            <a:endParaRPr lang="en-US" sz="1700" dirty="0"/>
          </a:p>
        </p:txBody>
      </p:sp>
      <p:sp>
        <p:nvSpPr>
          <p:cNvPr id="37" name="Text 35"/>
          <p:cNvSpPr/>
          <p:nvPr/>
        </p:nvSpPr>
        <p:spPr>
          <a:xfrm>
            <a:off x="6364224" y="3520440"/>
            <a:ext cx="4690872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2.  The 302 “sample-confirmed” labels do not establish token-complete annotation.</a:t>
            </a:r>
            <a:endParaRPr lang="en-US" sz="1700" dirty="0"/>
          </a:p>
        </p:txBody>
      </p:sp>
      <p:sp>
        <p:nvSpPr>
          <p:cNvPr id="38" name="Text 36"/>
          <p:cNvSpPr/>
          <p:nvPr/>
        </p:nvSpPr>
        <p:spPr>
          <a:xfrm>
            <a:off x="6364224" y="4453128"/>
            <a:ext cx="4690872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8304A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3.  Read examples in their original textual context, especially reported and embedded speech.</a:t>
            </a:r>
            <a:endParaRPr lang="en-US" sz="1700" dirty="0"/>
          </a:p>
        </p:txBody>
      </p:sp>
      <p:sp>
        <p:nvSpPr>
          <p:cNvPr id="39" name="Shape 37"/>
          <p:cNvSpPr/>
          <p:nvPr/>
        </p:nvSpPr>
        <p:spPr>
          <a:xfrm>
            <a:off x="603504" y="6099048"/>
            <a:ext cx="10972800" cy="393192"/>
          </a:xfrm>
          <a:prstGeom prst="rect">
            <a:avLst/>
          </a:prstGeom>
          <a:solidFill>
            <a:srgbClr val="FFF8EB">
              <a:alpha val="90000"/>
            </a:srgbClr>
          </a:solidFill>
          <a:ln w="8890">
            <a:solidFill>
              <a:srgbClr val="F1E1C4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31520" y="6144768"/>
            <a:ext cx="10716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76603E"/>
                </a:solidFill>
                <a:latin typeface="Gill Sans" pitchFamily="34" charset="0"/>
                <a:ea typeface="Gill Sans" pitchFamily="34" charset="-122"/>
                <a:cs typeface="Gill Sans" pitchFamily="34" charset="-120"/>
              </a:rPr>
              <a:t>Public HTML companion: slides.html · Methodology: methodology.html · Network: index.html</a:t>
            </a:r>
            <a:endParaRPr lang="en-US" sz="11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ill Sans Semi 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ill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Dickens Dialect Project — 11 works, detailed research presentation</dc:title>
  <dc:subject>Dickens Dialect Project — 11 works research presentation</dc:subject>
  <dc:creator>Tomoji Tabata (DH UOsaka)</dc:creator>
  <cp:lastModifiedBy>Tomoji Tabata (DH UOsaka)</cp:lastModifiedBy>
  <cp:revision>1</cp:revision>
  <dcterms:created xsi:type="dcterms:W3CDTF">2026-10-19T19:32:30Z</dcterms:created>
  <dcterms:modified xsi:type="dcterms:W3CDTF">2026-10-19T19:32:30Z</dcterms:modified>
</cp:coreProperties>
</file>